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D41"/>
    <a:srgbClr val="B2B2B2"/>
    <a:srgbClr val="202020"/>
    <a:srgbClr val="323232"/>
    <a:srgbClr val="CC3300"/>
    <a:srgbClr val="CC0000"/>
    <a:srgbClr val="FF3300"/>
    <a:srgbClr val="990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深色样式 1 - 强调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75DCB02-9BB8-47FD-8907-85C794F793BA}" styleName="主题样式 1 - 强调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-306" y="21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#1">
  <dgm:title val=""/>
  <dgm:desc val=""/>
  <dgm:catLst>
    <dgm:cat type="accent2" pri="11200"/>
  </dgm:catLst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CA7B40-9EB7-4C77-8556-119F053A3BC1}" type="doc">
      <dgm:prSet loTypeId="urn:microsoft.com/office/officeart/2005/8/layout/process2" loCatId="process" qsTypeId="urn:microsoft.com/office/officeart/2005/8/quickstyle/simple5#1" qsCatId="simple" csTypeId="urn:microsoft.com/office/officeart/2005/8/colors/accent2_2#1" csCatId="accent1" phldr="0"/>
      <dgm:spPr/>
    </dgm:pt>
    <dgm:pt modelId="{7166A9DB-20D7-41DA-B6C7-4E91D46FE0EA}">
      <dgm:prSet phldrT="[Текст]"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zh-CN" sz="1800"/>
            <a:t>ЦЕЛЕВОЙ 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zh-CN" sz="1800"/>
            <a:t>РАЗДЕЛ</a:t>
          </a:r>
        </a:p>
      </dgm:t>
    </dgm:pt>
    <dgm:pt modelId="{408890A2-EC03-4CB7-8006-30F7A6F0770D}" type="parTrans" cxnId="{7D342D9F-E6AD-4447-9B63-ADC294C61C5E}">
      <dgm:prSet/>
      <dgm:spPr/>
    </dgm:pt>
    <dgm:pt modelId="{581D0B67-AC66-4DBF-B99A-8C26BE060068}" type="sibTrans" cxnId="{7D342D9F-E6AD-4447-9B63-ADC294C61C5E}">
      <dgm:prSet/>
      <dgm:spPr/>
      <dgm:t>
        <a:bodyPr/>
        <a:lstStyle/>
        <a:p>
          <a:endParaRPr lang="zh-CN" altLang="en-US"/>
        </a:p>
      </dgm:t>
    </dgm:pt>
    <dgm:pt modelId="{6185F46A-CE7B-4D19-AD38-021F06F11723}">
      <dgm:prSet phldrT="[Текст]"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zh-CN" sz="1800"/>
            <a:t>СОДЕРЖАТЕЛЬНЫЙ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zh-CN" sz="1800"/>
            <a:t>РАЗДЕЛ</a:t>
          </a:r>
        </a:p>
      </dgm:t>
    </dgm:pt>
    <dgm:pt modelId="{ED707A62-C95F-489D-A288-204A854541E1}" type="parTrans" cxnId="{F653EEA1-8CB5-43A8-AB78-8295596D7383}">
      <dgm:prSet/>
      <dgm:spPr/>
    </dgm:pt>
    <dgm:pt modelId="{209F9C23-F1DF-401B-A4AD-306C9EB4247C}" type="sibTrans" cxnId="{F653EEA1-8CB5-43A8-AB78-8295596D7383}">
      <dgm:prSet/>
      <dgm:spPr/>
      <dgm:t>
        <a:bodyPr/>
        <a:lstStyle/>
        <a:p>
          <a:endParaRPr lang="zh-CN" altLang="en-US"/>
        </a:p>
      </dgm:t>
    </dgm:pt>
    <dgm:pt modelId="{9D4F7890-BC71-471E-AB1B-9F598D752858}">
      <dgm:prSet phldrT="[Текст]"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zh-CN" sz="1800"/>
            <a:t>ОРГАНИЗАЦИОННЫЙ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zh-CN" sz="1800"/>
            <a:t>РАЗДЕЛ</a:t>
          </a:r>
        </a:p>
      </dgm:t>
    </dgm:pt>
    <dgm:pt modelId="{8A81A9A1-3D17-4B5E-823A-F4C61634A717}" type="parTrans" cxnId="{7BC4F9DD-663B-4301-9D08-6B069609ADD2}">
      <dgm:prSet/>
      <dgm:spPr/>
    </dgm:pt>
    <dgm:pt modelId="{A02D4AB0-BE01-45C2-BD3E-6766ADB3B021}" type="sibTrans" cxnId="{7BC4F9DD-663B-4301-9D08-6B069609ADD2}">
      <dgm:prSet/>
      <dgm:spPr/>
    </dgm:pt>
    <dgm:pt modelId="{7E3F7EC5-1729-4088-BB09-36E02E33A0BF}" type="pres">
      <dgm:prSet presAssocID="{A4CA7B40-9EB7-4C77-8556-119F053A3BC1}" presName="linearFlow" presStyleCnt="0">
        <dgm:presLayoutVars>
          <dgm:resizeHandles val="exact"/>
        </dgm:presLayoutVars>
      </dgm:prSet>
      <dgm:spPr/>
    </dgm:pt>
    <dgm:pt modelId="{E17E57AF-0587-449A-A755-B1B96DEF2BD2}" type="pres">
      <dgm:prSet presAssocID="{7166A9DB-20D7-41DA-B6C7-4E91D46FE0E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477A19-6F59-488F-BD44-5E3FBE8E3386}" type="pres">
      <dgm:prSet presAssocID="{581D0B67-AC66-4DBF-B99A-8C26BE060068}" presName="sibTrans" presStyleLbl="sibTrans2D1" presStyleIdx="0" presStyleCnt="2"/>
      <dgm:spPr/>
      <dgm:t>
        <a:bodyPr/>
        <a:lstStyle/>
        <a:p>
          <a:endParaRPr lang="ru-RU"/>
        </a:p>
      </dgm:t>
    </dgm:pt>
    <dgm:pt modelId="{1FA9844B-FD2C-4DAF-BE12-A8E3C3B7E384}" type="pres">
      <dgm:prSet presAssocID="{581D0B67-AC66-4DBF-B99A-8C26BE060068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353C71C7-5E8B-4565-86BF-B755B524B25E}" type="pres">
      <dgm:prSet presAssocID="{6185F46A-CE7B-4D19-AD38-021F06F1172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ECC167-6368-4F79-84C6-65D90B9BC4A6}" type="pres">
      <dgm:prSet presAssocID="{209F9C23-F1DF-401B-A4AD-306C9EB4247C}" presName="sibTrans" presStyleLbl="sibTrans2D1" presStyleIdx="1" presStyleCnt="2"/>
      <dgm:spPr/>
      <dgm:t>
        <a:bodyPr/>
        <a:lstStyle/>
        <a:p>
          <a:endParaRPr lang="ru-RU"/>
        </a:p>
      </dgm:t>
    </dgm:pt>
    <dgm:pt modelId="{1AF533A8-48F1-4B19-9CD9-5A2DB7199B85}" type="pres">
      <dgm:prSet presAssocID="{209F9C23-F1DF-401B-A4AD-306C9EB4247C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93DEFB83-998E-4F52-9267-01422D869D93}" type="pres">
      <dgm:prSet presAssocID="{9D4F7890-BC71-471E-AB1B-9F598D75285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C52220E-5755-40C9-A841-39EF87877BD4}" type="presOf" srcId="{209F9C23-F1DF-401B-A4AD-306C9EB4247C}" destId="{1AF533A8-48F1-4B19-9CD9-5A2DB7199B85}" srcOrd="1" destOrd="0" presId="urn:microsoft.com/office/officeart/2005/8/layout/process2"/>
    <dgm:cxn modelId="{7D342D9F-E6AD-4447-9B63-ADC294C61C5E}" srcId="{A4CA7B40-9EB7-4C77-8556-119F053A3BC1}" destId="{7166A9DB-20D7-41DA-B6C7-4E91D46FE0EA}" srcOrd="0" destOrd="0" parTransId="{408890A2-EC03-4CB7-8006-30F7A6F0770D}" sibTransId="{581D0B67-AC66-4DBF-B99A-8C26BE060068}"/>
    <dgm:cxn modelId="{1733FBC1-26F8-4D84-BBED-151C3E941F08}" type="presOf" srcId="{7166A9DB-20D7-41DA-B6C7-4E91D46FE0EA}" destId="{E17E57AF-0587-449A-A755-B1B96DEF2BD2}" srcOrd="0" destOrd="0" presId="urn:microsoft.com/office/officeart/2005/8/layout/process2"/>
    <dgm:cxn modelId="{6B577AFB-FB13-402C-9B0F-C64085B8358D}" type="presOf" srcId="{581D0B67-AC66-4DBF-B99A-8C26BE060068}" destId="{1FA9844B-FD2C-4DAF-BE12-A8E3C3B7E384}" srcOrd="1" destOrd="0" presId="urn:microsoft.com/office/officeart/2005/8/layout/process2"/>
    <dgm:cxn modelId="{CD3043B7-694F-4E57-B53D-F8F1F1017F26}" type="presOf" srcId="{6185F46A-CE7B-4D19-AD38-021F06F11723}" destId="{353C71C7-5E8B-4565-86BF-B755B524B25E}" srcOrd="0" destOrd="0" presId="urn:microsoft.com/office/officeart/2005/8/layout/process2"/>
    <dgm:cxn modelId="{8031ACFB-B336-4732-8CF1-9C260BA42A9F}" type="presOf" srcId="{209F9C23-F1DF-401B-A4AD-306C9EB4247C}" destId="{06ECC167-6368-4F79-84C6-65D90B9BC4A6}" srcOrd="0" destOrd="0" presId="urn:microsoft.com/office/officeart/2005/8/layout/process2"/>
    <dgm:cxn modelId="{B55E3F95-44C0-4FC8-ADFB-3B49AFA84A63}" type="presOf" srcId="{9D4F7890-BC71-471E-AB1B-9F598D752858}" destId="{93DEFB83-998E-4F52-9267-01422D869D93}" srcOrd="0" destOrd="0" presId="urn:microsoft.com/office/officeart/2005/8/layout/process2"/>
    <dgm:cxn modelId="{F653EEA1-8CB5-43A8-AB78-8295596D7383}" srcId="{A4CA7B40-9EB7-4C77-8556-119F053A3BC1}" destId="{6185F46A-CE7B-4D19-AD38-021F06F11723}" srcOrd="1" destOrd="0" parTransId="{ED707A62-C95F-489D-A288-204A854541E1}" sibTransId="{209F9C23-F1DF-401B-A4AD-306C9EB4247C}"/>
    <dgm:cxn modelId="{6B914FA2-567F-46F9-9315-E4DA20501BC4}" type="presOf" srcId="{A4CA7B40-9EB7-4C77-8556-119F053A3BC1}" destId="{7E3F7EC5-1729-4088-BB09-36E02E33A0BF}" srcOrd="0" destOrd="0" presId="urn:microsoft.com/office/officeart/2005/8/layout/process2"/>
    <dgm:cxn modelId="{DDE5AC43-0C0F-40B9-BCFA-408F7B057D1D}" type="presOf" srcId="{581D0B67-AC66-4DBF-B99A-8C26BE060068}" destId="{11477A19-6F59-488F-BD44-5E3FBE8E3386}" srcOrd="0" destOrd="0" presId="urn:microsoft.com/office/officeart/2005/8/layout/process2"/>
    <dgm:cxn modelId="{7BC4F9DD-663B-4301-9D08-6B069609ADD2}" srcId="{A4CA7B40-9EB7-4C77-8556-119F053A3BC1}" destId="{9D4F7890-BC71-471E-AB1B-9F598D752858}" srcOrd="2" destOrd="0" parTransId="{8A81A9A1-3D17-4B5E-823A-F4C61634A717}" sibTransId="{A02D4AB0-BE01-45C2-BD3E-6766ADB3B021}"/>
    <dgm:cxn modelId="{2E982785-9F77-42DD-A9A9-F7AFC87B3BC1}" type="presParOf" srcId="{7E3F7EC5-1729-4088-BB09-36E02E33A0BF}" destId="{E17E57AF-0587-449A-A755-B1B96DEF2BD2}" srcOrd="0" destOrd="0" presId="urn:microsoft.com/office/officeart/2005/8/layout/process2"/>
    <dgm:cxn modelId="{88EFD629-8B42-47B3-A688-C9C6CC0D93CA}" type="presParOf" srcId="{7E3F7EC5-1729-4088-BB09-36E02E33A0BF}" destId="{11477A19-6F59-488F-BD44-5E3FBE8E3386}" srcOrd="1" destOrd="0" presId="urn:microsoft.com/office/officeart/2005/8/layout/process2"/>
    <dgm:cxn modelId="{54CA4F6E-FBC2-411B-BDD0-6FE00729A965}" type="presParOf" srcId="{11477A19-6F59-488F-BD44-5E3FBE8E3386}" destId="{1FA9844B-FD2C-4DAF-BE12-A8E3C3B7E384}" srcOrd="0" destOrd="0" presId="urn:microsoft.com/office/officeart/2005/8/layout/process2"/>
    <dgm:cxn modelId="{76055A5E-0F1A-4FE3-B801-191A2B980F27}" type="presParOf" srcId="{7E3F7EC5-1729-4088-BB09-36E02E33A0BF}" destId="{353C71C7-5E8B-4565-86BF-B755B524B25E}" srcOrd="2" destOrd="0" presId="urn:microsoft.com/office/officeart/2005/8/layout/process2"/>
    <dgm:cxn modelId="{FD10AFAD-B446-4AE5-9F58-1E71895A612F}" type="presParOf" srcId="{7E3F7EC5-1729-4088-BB09-36E02E33A0BF}" destId="{06ECC167-6368-4F79-84C6-65D90B9BC4A6}" srcOrd="3" destOrd="0" presId="urn:microsoft.com/office/officeart/2005/8/layout/process2"/>
    <dgm:cxn modelId="{7F70CAC9-2C69-47F7-BF9A-C7DAEE997B79}" type="presParOf" srcId="{06ECC167-6368-4F79-84C6-65D90B9BC4A6}" destId="{1AF533A8-48F1-4B19-9CD9-5A2DB7199B85}" srcOrd="0" destOrd="0" presId="urn:microsoft.com/office/officeart/2005/8/layout/process2"/>
    <dgm:cxn modelId="{01003D31-E83C-4B3D-A738-D4B1E2649C14}" type="presParOf" srcId="{7E3F7EC5-1729-4088-BB09-36E02E33A0BF}" destId="{93DEFB83-998E-4F52-9267-01422D869D93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7E57AF-0587-449A-A755-B1B96DEF2BD2}">
      <dsp:nvSpPr>
        <dsp:cNvPr id="0" name=""/>
        <dsp:cNvSpPr/>
      </dsp:nvSpPr>
      <dsp:spPr>
        <a:xfrm>
          <a:off x="2844847" y="0"/>
          <a:ext cx="2438304" cy="13546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zh-CN" sz="1800" kern="1200"/>
            <a:t>ЦЕЛЕВОЙ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zh-CN" sz="1800" kern="1200"/>
            <a:t>РАЗДЕЛ</a:t>
          </a:r>
        </a:p>
      </dsp:txBody>
      <dsp:txXfrm>
        <a:off x="2884522" y="39675"/>
        <a:ext cx="2358954" cy="1275263"/>
      </dsp:txXfrm>
    </dsp:sp>
    <dsp:sp modelId="{11477A19-6F59-488F-BD44-5E3FBE8E3386}">
      <dsp:nvSpPr>
        <dsp:cNvPr id="0" name=""/>
        <dsp:cNvSpPr/>
      </dsp:nvSpPr>
      <dsp:spPr>
        <a:xfrm rot="5400000">
          <a:off x="3810009" y="1388479"/>
          <a:ext cx="507980" cy="60957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500" kern="1200"/>
        </a:p>
      </dsp:txBody>
      <dsp:txXfrm rot="-5400000">
        <a:off x="3881126" y="1439277"/>
        <a:ext cx="365746" cy="355586"/>
      </dsp:txXfrm>
    </dsp:sp>
    <dsp:sp modelId="{353C71C7-5E8B-4565-86BF-B755B524B25E}">
      <dsp:nvSpPr>
        <dsp:cNvPr id="0" name=""/>
        <dsp:cNvSpPr/>
      </dsp:nvSpPr>
      <dsp:spPr>
        <a:xfrm>
          <a:off x="2844847" y="2031920"/>
          <a:ext cx="2438304" cy="13546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zh-CN" sz="1800" kern="1200"/>
            <a:t>СОДЕРЖАТЕЛЬНЫЙ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zh-CN" sz="1800" kern="1200"/>
            <a:t>РАЗДЕЛ</a:t>
          </a:r>
        </a:p>
      </dsp:txBody>
      <dsp:txXfrm>
        <a:off x="2884522" y="2071595"/>
        <a:ext cx="2358954" cy="1275263"/>
      </dsp:txXfrm>
    </dsp:sp>
    <dsp:sp modelId="{06ECC167-6368-4F79-84C6-65D90B9BC4A6}">
      <dsp:nvSpPr>
        <dsp:cNvPr id="0" name=""/>
        <dsp:cNvSpPr/>
      </dsp:nvSpPr>
      <dsp:spPr>
        <a:xfrm rot="5400000">
          <a:off x="3810009" y="3420399"/>
          <a:ext cx="507980" cy="60957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500" kern="1200"/>
        </a:p>
      </dsp:txBody>
      <dsp:txXfrm rot="-5400000">
        <a:off x="3881126" y="3471197"/>
        <a:ext cx="365746" cy="355586"/>
      </dsp:txXfrm>
    </dsp:sp>
    <dsp:sp modelId="{93DEFB83-998E-4F52-9267-01422D869D93}">
      <dsp:nvSpPr>
        <dsp:cNvPr id="0" name=""/>
        <dsp:cNvSpPr/>
      </dsp:nvSpPr>
      <dsp:spPr>
        <a:xfrm>
          <a:off x="2844847" y="4063841"/>
          <a:ext cx="2438304" cy="13546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zh-CN" sz="1800" kern="1200"/>
            <a:t>ОРГАНИЗАЦИОННЫЙ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zh-CN" sz="1800" kern="1200"/>
            <a:t>РАЗДЕЛ</a:t>
          </a:r>
        </a:p>
      </dsp:txBody>
      <dsp:txXfrm>
        <a:off x="2884522" y="4103516"/>
        <a:ext cx="2358954" cy="12752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#1">
  <dgm:title val=""/>
  <dgm:desc val=""/>
  <dgm:catLst>
    <dgm:cat type="simple" pri="105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089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4" name="Slide Image Placeho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945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 Light" panose="020F0302020204030204" pitchFamily="34" charset="0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4400" b="1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750945"/>
            <a:ext cx="9843135" cy="811530"/>
          </a:xfrm>
        </p:spPr>
        <p:txBody>
          <a:bodyPr anchor="b">
            <a:noAutofit/>
          </a:bodyPr>
          <a:lstStyle>
            <a:lvl1pPr>
              <a:defRPr sz="6000">
                <a:effectLst/>
              </a:defRPr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4400" b="0" i="0">
                <a:effectLst/>
              </a:defRPr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kumimoji="0" lang="en-US" sz="2800" b="0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4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32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en-US" smtClean="0"/>
              <a:t>12/30/2022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  <a:p>
            <a:pPr lvl="3"/>
            <a:r>
              <a:rPr lang="en-US" dirty="0" smtClean="0"/>
              <a:t>Fourth level</a:t>
            </a:r>
            <a:endParaRPr lang="en-US" dirty="0"/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en-US" smtClean="0"/>
              <a:t>12/30/2022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49AE70B2-8BF9-45C0-BB95-33D1B9D3A854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Calibri Light" panose="020F0302020204030204" pitchFamily="34" charset="0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None/>
        <a:defRPr sz="2800" b="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eti@razvitie21vek.r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ro.ru/wp-content/uploads/2014/02/Ot-rojdenia-do-shkoli.pdf" TargetMode="Externa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ro.ru/wp-content/uploads/2014/02/Ot-rojdenia-do-shkoli.pdf" TargetMode="Externa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Изображение 1" descr="Logo_Razvitie_XXI_vek"/>
          <p:cNvPicPr>
            <a:picLocks noChangeAspect="1"/>
          </p:cNvPicPr>
          <p:nvPr/>
        </p:nvPicPr>
        <p:blipFill>
          <a:blip r:embed="rId2">
            <a:clrChange>
              <a:clrFrom>
                <a:srgbClr val="F8F8F8">
                  <a:alpha val="100000"/>
                </a:srgbClr>
              </a:clrFrom>
              <a:clrTo>
                <a:srgbClr val="F8F8F8">
                  <a:alpha val="100000"/>
                  <a:alpha val="0"/>
                </a:srgbClr>
              </a:clrTo>
            </a:clrChange>
            <a:lum contrast="6000"/>
          </a:blip>
          <a:stretch>
            <a:fillRect/>
          </a:stretch>
        </p:blipFill>
        <p:spPr>
          <a:xfrm>
            <a:off x="9304338" y="452438"/>
            <a:ext cx="1970405" cy="1895475"/>
          </a:xfrm>
          <a:prstGeom prst="rect">
            <a:avLst/>
          </a:prstGeom>
        </p:spPr>
      </p:pic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94335" y="391092"/>
            <a:ext cx="10282555" cy="3596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272" tIns="43636" rIns="87272" bIns="43636" numCol="1" anchor="ctr" anchorCtr="0" compatLnSpc="1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000" b="1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i="1" dirty="0">
                <a:latin typeface="Arial" panose="020B0604020202020204" pitchFamily="34" charset="0"/>
                <a:cs typeface="Times New Roman" panose="02020603050405020304" pitchFamily="18" charset="0"/>
              </a:rPr>
              <a:t>г. Москва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i="1" dirty="0">
                <a:latin typeface="Arial" panose="020B0604020202020204" pitchFamily="34" charset="0"/>
                <a:cs typeface="Times New Roman" panose="02020603050405020304" pitchFamily="18" charset="0"/>
              </a:rPr>
              <a:t>Детский сад </a:t>
            </a:r>
            <a:r>
              <a:rPr lang="ru-RU" altLang="ru-RU" sz="2000" b="1" i="1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ОАНО </a:t>
            </a:r>
            <a:r>
              <a:rPr lang="ru-RU" altLang="ru-RU" sz="2000" b="1" i="1" dirty="0">
                <a:latin typeface="Arial" panose="020B0604020202020204" pitchFamily="34" charset="0"/>
                <a:cs typeface="Times New Roman" panose="02020603050405020304" pitchFamily="18" charset="0"/>
              </a:rPr>
              <a:t>«</a:t>
            </a:r>
            <a:r>
              <a:rPr lang="ru-RU" altLang="ru-RU" sz="2000" b="1" i="1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Развитие 21 век»</a:t>
            </a:r>
            <a:endParaRPr lang="ru-RU" altLang="ru-RU" sz="2000" b="1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000" b="1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i="1" dirty="0">
                <a:latin typeface="Arial" panose="020B0604020202020204" pitchFamily="34" charset="0"/>
                <a:cs typeface="Times New Roman" panose="02020603050405020304" pitchFamily="18" charset="0"/>
              </a:rPr>
              <a:t>Адрес: </a:t>
            </a:r>
            <a:r>
              <a:rPr lang="ru-RU" altLang="ru-RU" sz="1400" b="1" i="1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117418, </a:t>
            </a:r>
            <a:r>
              <a:rPr lang="ru-RU" altLang="ru-RU" sz="1400" b="1" i="1" dirty="0">
                <a:latin typeface="Arial" panose="020B0604020202020204" pitchFamily="34" charset="0"/>
                <a:cs typeface="Times New Roman" panose="02020603050405020304" pitchFamily="18" charset="0"/>
              </a:rPr>
              <a:t>г. Москва, </a:t>
            </a:r>
            <a:r>
              <a:rPr lang="ru-RU" altLang="ru-RU" sz="1400" b="1" i="1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ул. Профсоюзная , </a:t>
            </a:r>
            <a:r>
              <a:rPr lang="ru-RU" altLang="ru-RU" sz="1400" b="1" i="1" dirty="0">
                <a:latin typeface="Arial" panose="020B0604020202020204" pitchFamily="34" charset="0"/>
                <a:cs typeface="Times New Roman" panose="02020603050405020304" pitchFamily="18" charset="0"/>
              </a:rPr>
              <a:t>27 </a:t>
            </a:r>
            <a:r>
              <a:rPr lang="ru-RU" altLang="ru-RU" sz="1400" b="1" i="1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корп.4.  </a:t>
            </a:r>
            <a:endParaRPr lang="ru-RU" altLang="ru-RU" sz="1400" b="1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i="1" dirty="0">
                <a:latin typeface="Arial" panose="020B0604020202020204" pitchFamily="34" charset="0"/>
                <a:cs typeface="Times New Roman" panose="02020603050405020304" pitchFamily="18" charset="0"/>
              </a:rPr>
              <a:t>Телефон:  +7(495) 120 08 88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i="1" dirty="0">
                <a:latin typeface="Arial" panose="020B0604020202020204" pitchFamily="34" charset="0"/>
                <a:cs typeface="Times New Roman" panose="02020603050405020304" pitchFamily="18" charset="0"/>
              </a:rPr>
              <a:t>Email: </a:t>
            </a:r>
            <a:r>
              <a:rPr lang="ru-RU" altLang="ru-RU" sz="1400" b="1" i="1" dirty="0" smtClean="0">
                <a:latin typeface="Arial" panose="020B0604020202020204" pitchFamily="34" charset="0"/>
                <a:cs typeface="Times New Roman" panose="02020603050405020304" pitchFamily="18" charset="0"/>
                <a:hlinkClick r:id="rId3"/>
              </a:rPr>
              <a:t>deti@razvitie21vek.ru</a:t>
            </a:r>
            <a:endParaRPr lang="ru-RU" altLang="ru-RU" sz="1400" b="1" i="1" dirty="0" smtClean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i="1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          117639, г. Москва ,Балаклавский  проспект д.8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i="1" dirty="0">
                <a:latin typeface="Arial" panose="020B0604020202020204" pitchFamily="34" charset="0"/>
                <a:cs typeface="Times New Roman" panose="02020603050405020304" pitchFamily="18" charset="0"/>
              </a:rPr>
              <a:t>Телефон:  +7(495) 120 08 88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i="1" dirty="0" err="1">
                <a:latin typeface="Arial" panose="020B0604020202020204" pitchFamily="34" charset="0"/>
                <a:cs typeface="Times New Roman" panose="02020603050405020304" pitchFamily="18" charset="0"/>
              </a:rPr>
              <a:t>Email</a:t>
            </a:r>
            <a:r>
              <a:rPr lang="ru-RU" altLang="ru-RU" sz="1400" b="1" i="1" dirty="0">
                <a:latin typeface="Arial" panose="020B0604020202020204" pitchFamily="34" charset="0"/>
                <a:cs typeface="Times New Roman" panose="02020603050405020304" pitchFamily="18" charset="0"/>
              </a:rPr>
              <a:t>: </a:t>
            </a:r>
            <a:r>
              <a:rPr lang="ru-RU" altLang="ru-RU" sz="1400" b="1" i="1" dirty="0">
                <a:latin typeface="Arial" panose="020B0604020202020204" pitchFamily="34" charset="0"/>
                <a:cs typeface="Times New Roman" panose="02020603050405020304" pitchFamily="18" charset="0"/>
                <a:hlinkClick r:id="rId3"/>
              </a:rPr>
              <a:t>deti@razvitie21vek.ru</a:t>
            </a:r>
            <a:endParaRPr lang="ru-RU" altLang="ru-RU" sz="1400" b="1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400" b="1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300" b="1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Краткая презентация основной образовательной программы</a:t>
            </a:r>
            <a:endParaRPr lang="ru-RU" altLang="ru-RU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300" b="1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 </a:t>
            </a:r>
            <a:r>
              <a:rPr lang="ru-RU" altLang="ru-RU" sz="2300" b="1" i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ОАНО </a:t>
            </a:r>
            <a:r>
              <a:rPr lang="ru-RU" altLang="ru-RU" sz="2300" b="1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2300" b="1" i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 21 ВЕК»</a:t>
            </a:r>
            <a:endParaRPr lang="ru-RU" altLang="ru-RU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Изображение 4" descr="effd2a982803a952254049ab6a9b7bee1b685565r1-2000-200v2_uhq (1)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>
            <a:off x="713740" y="5529580"/>
            <a:ext cx="10764520" cy="699770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1752259" y="3980920"/>
            <a:ext cx="6237312" cy="778510"/>
          </a:xfrm>
          <a:prstGeom prst="rect">
            <a:avLst/>
          </a:prstGeom>
        </p:spPr>
        <p:txBody>
          <a:bodyPr wrap="square" lIns="87272" tIns="43636" rIns="87272" bIns="43636">
            <a:spAutoFit/>
          </a:bodyPr>
          <a:lstStyle/>
          <a:p>
            <a:pPr algn="just"/>
            <a:r>
              <a:rPr lang="ru-RU" altLang="ru-RU" sz="1500" b="1" dirty="0">
                <a:solidFill>
                  <a:schemeClr val="tx1"/>
                </a:solidFill>
              </a:rPr>
              <a:t>Разработана с учетом  Примерной  основной  образовательной программой дошкольного образования, на заседании педагогичкского совета (2017год)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5315" y="328930"/>
            <a:ext cx="10962005" cy="778510"/>
          </a:xfrm>
          <a:prstGeom prst="rect">
            <a:avLst/>
          </a:prstGeom>
        </p:spPr>
        <p:txBody>
          <a:bodyPr wrap="square" lIns="87272" tIns="43636" rIns="87272" bIns="43636">
            <a:spAutoFit/>
          </a:bodyPr>
          <a:lstStyle/>
          <a:p>
            <a:pPr algn="just"/>
            <a:r>
              <a:rPr lang="ru-RU" sz="1500" dirty="0"/>
              <a:t>Образовательный процесс </a:t>
            </a:r>
            <a:r>
              <a:rPr lang="ru-RU" sz="1500" dirty="0" smtClean="0"/>
              <a:t>ОАНО </a:t>
            </a:r>
            <a:r>
              <a:rPr lang="ru-RU" sz="1500" dirty="0"/>
              <a:t>«</a:t>
            </a:r>
            <a:r>
              <a:rPr lang="ru-RU" sz="1500" dirty="0" smtClean="0"/>
              <a:t>Развития 21 век» </a:t>
            </a:r>
            <a:r>
              <a:rPr lang="ru-RU" sz="1500" dirty="0"/>
              <a:t>выстроен с учетом Комплексной </a:t>
            </a:r>
            <a:r>
              <a:rPr lang="ru-RU" sz="1500" dirty="0">
                <a:hlinkClick r:id="rId2"/>
              </a:rPr>
              <a:t>образовательной программы дошкольного образования «От рождения до школы» /под редакцией Н.Е. </a:t>
            </a:r>
            <a:r>
              <a:rPr lang="ru-RU" sz="1500" dirty="0" err="1">
                <a:hlinkClick r:id="rId2"/>
              </a:rPr>
              <a:t>Вераксы</a:t>
            </a:r>
            <a:r>
              <a:rPr lang="ru-RU" sz="1500" dirty="0">
                <a:hlinkClick r:id="rId2"/>
              </a:rPr>
              <a:t>, Т.С. Комаровой, М.А. Васильевой</a:t>
            </a:r>
            <a:r>
              <a:rPr lang="ru-RU" sz="1500" dirty="0"/>
              <a:t>/ и с использованием парциальных программ:</a:t>
            </a:r>
          </a:p>
        </p:txBody>
      </p:sp>
      <p:graphicFrame>
        <p:nvGraphicFramePr>
          <p:cNvPr id="4" name="Замещающее 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57170210"/>
              </p:ext>
            </p:extLst>
          </p:nvPr>
        </p:nvGraphicFramePr>
        <p:xfrm>
          <a:off x="335280" y="1237615"/>
          <a:ext cx="11522710" cy="5508117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3962400"/>
                <a:gridCol w="7560310"/>
              </a:tblGrid>
              <a:tr h="2451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Образовательные области</a:t>
                      </a:r>
                    </a:p>
                  </a:txBody>
                  <a:tcPr marL="56735" marR="567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Перечень программ и технологий</a:t>
                      </a:r>
                    </a:p>
                  </a:txBody>
                  <a:tcPr marL="56735" marR="56735" marT="0" marB="0"/>
                </a:tc>
              </a:tr>
              <a:tr h="24511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1.Социально-коммуникативное развитие</a:t>
                      </a:r>
                    </a:p>
                  </a:txBody>
                  <a:tcPr marL="56735" marR="567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1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Формирование основ безопасности</a:t>
                      </a:r>
                    </a:p>
                  </a:txBody>
                  <a:tcPr marL="56735" marR="567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Стеркина</a:t>
                      </a:r>
                      <a:r>
                        <a:rPr lang="ru-RU" sz="1400" dirty="0">
                          <a:effectLst/>
                        </a:rPr>
                        <a:t> Р.В., Князева О.Л., Авдеева Н.Н. Безопасность: Учеб. пособие по основам безопасности детей старшего дошкольного возраста.</a:t>
                      </a:r>
                    </a:p>
                  </a:txBody>
                  <a:tcPr marL="56735" marR="56735" marT="0" marB="0"/>
                </a:tc>
              </a:tr>
              <a:tr h="24511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 Познавательное развитие</a:t>
                      </a:r>
                    </a:p>
                  </a:txBody>
                  <a:tcPr marL="56735" marR="567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0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Формирование элементарных математических представлений</a:t>
                      </a:r>
                    </a:p>
                  </a:txBody>
                  <a:tcPr marL="56735" marR="567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Новикова В.П. Математика в детском саду.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</a:txBody>
                  <a:tcPr marL="56735" marR="56735" marT="0" marB="0"/>
                </a:tc>
              </a:tr>
              <a:tr h="767715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</a:rPr>
                        <a:t>Ознакомление с миром природы, с предметным окружением,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</a:rPr>
                        <a:t>с социальным миром</a:t>
                      </a:r>
                    </a:p>
                  </a:txBody>
                  <a:tcPr marL="56735" marR="567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Вахрушев А.А., </a:t>
                      </a:r>
                      <a:r>
                        <a:rPr lang="ru-RU" sz="1400" dirty="0" err="1">
                          <a:effectLst/>
                        </a:rPr>
                        <a:t>Кочемасова</a:t>
                      </a:r>
                      <a:r>
                        <a:rPr lang="ru-RU" sz="1400" dirty="0">
                          <a:effectLst/>
                        </a:rPr>
                        <a:t> Е.Е.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Здравствуй, мир!</a:t>
                      </a:r>
                    </a:p>
                  </a:txBody>
                  <a:tcPr marL="56735" marR="56735" marT="0" marB="0"/>
                </a:tc>
              </a:tr>
              <a:tr h="24511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3.Речевое развитие</a:t>
                      </a:r>
                    </a:p>
                  </a:txBody>
                  <a:tcPr marL="56735" marR="567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8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8630" algn="l"/>
                        </a:tabLst>
                      </a:pPr>
                      <a:r>
                        <a:rPr lang="ru-RU" sz="1400">
                          <a:effectLst/>
                        </a:rPr>
                        <a:t>Развитие речи</a:t>
                      </a:r>
                    </a:p>
                  </a:txBody>
                  <a:tcPr marL="56735" marR="567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7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Ушакова О.С. Развитие речи дошкольников. </a:t>
                      </a:r>
                    </a:p>
                    <a:p>
                      <a:pPr>
                        <a:lnSpc>
                          <a:spcPts val="117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 </a:t>
                      </a:r>
                    </a:p>
                  </a:txBody>
                  <a:tcPr marL="56735" marR="56735" marT="0" marB="0"/>
                </a:tc>
              </a:tr>
              <a:tr h="3092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Художественная литература</a:t>
                      </a:r>
                    </a:p>
                  </a:txBody>
                  <a:tcPr marL="56735" marR="567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70"/>
                        </a:lnSpc>
                        <a:spcBef>
                          <a:spcPts val="935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Ушакова О.С. Ознакомление дошкольников с литературой и развитие речи.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</a:txBody>
                  <a:tcPr marL="56735" marR="56735" marT="0" marB="0"/>
                </a:tc>
              </a:tr>
              <a:tr h="149225">
                <a:tc gridSpan="2">
                  <a:txBody>
                    <a:bodyPr/>
                    <a:lstStyle/>
                    <a:p>
                      <a:pPr algn="ctr">
                        <a:lnSpc>
                          <a:spcPts val="117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4. Художественно-эстетическое развитие</a:t>
                      </a:r>
                    </a:p>
                  </a:txBody>
                  <a:tcPr marL="56735" marR="567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4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8630" algn="l"/>
                        </a:tabLst>
                      </a:pPr>
                      <a:r>
                        <a:rPr lang="ru-RU" sz="1400">
                          <a:effectLst/>
                        </a:rPr>
                        <a:t> Изобразительная деятельность</a:t>
                      </a:r>
                    </a:p>
                  </a:txBody>
                  <a:tcPr marL="56735" marR="567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Лыкова И.А. Цветные ладошки.</a:t>
                      </a:r>
                    </a:p>
                  </a:txBody>
                  <a:tcPr marL="56735" marR="56735" marT="0" marB="0"/>
                </a:tc>
              </a:tr>
              <a:tr h="523240">
                <a:tc>
                  <a:txBody>
                    <a:bodyPr/>
                    <a:lstStyle/>
                    <a:p>
                      <a:pPr marL="2857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Музыкальная деятельность</a:t>
                      </a:r>
                    </a:p>
                  </a:txBody>
                  <a:tcPr marL="56735" marR="567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Радынова</a:t>
                      </a:r>
                      <a:r>
                        <a:rPr lang="ru-RU" sz="1400" dirty="0">
                          <a:effectLst/>
                        </a:rPr>
                        <a:t> О.П. Музыкальные шедевры.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err="1">
                          <a:effectLst/>
                        </a:rPr>
                        <a:t>Тютюнникова</a:t>
                      </a:r>
                      <a:r>
                        <a:rPr lang="ru-RU" sz="1400" dirty="0">
                          <a:effectLst/>
                        </a:rPr>
                        <a:t> Т.Э. Элементарное </a:t>
                      </a:r>
                      <a:r>
                        <a:rPr lang="ru-RU" sz="1400" dirty="0" err="1">
                          <a:effectLst/>
                        </a:rPr>
                        <a:t>музицирование</a:t>
                      </a:r>
                    </a:p>
                  </a:txBody>
                  <a:tcPr marL="56735" marR="56735" marT="0" marB="0"/>
                </a:tc>
              </a:tr>
              <a:tr h="24511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5. Физическое развитие</a:t>
                      </a:r>
                    </a:p>
                  </a:txBody>
                  <a:tcPr marL="56735" marR="567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62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Физическая культура</a:t>
                      </a:r>
                    </a:p>
                  </a:txBody>
                  <a:tcPr marL="56735" marR="567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>
                          <a:effectLst/>
                        </a:rPr>
                        <a:t>Пензулаева</a:t>
                      </a:r>
                      <a:r>
                        <a:rPr lang="ru-RU" sz="1400" dirty="0">
                          <a:effectLst/>
                        </a:rPr>
                        <a:t> Л.И. Физкультурные занятия с детьми.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Глазырина Л.Д. Методика физического воспитания детей дошкольного возраста.</a:t>
                      </a:r>
                    </a:p>
                  </a:txBody>
                  <a:tcPr marL="56735" marR="56735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0440" y="107315"/>
            <a:ext cx="10423525" cy="2256155"/>
          </a:xfrm>
          <a:prstGeom prst="rect">
            <a:avLst/>
          </a:prstGeom>
        </p:spPr>
        <p:txBody>
          <a:bodyPr wrap="square" lIns="87272" tIns="43636" rIns="87272" bIns="43636">
            <a:spAutoFit/>
          </a:bodyPr>
          <a:lstStyle/>
          <a:p>
            <a:pPr indent="436245" algn="just"/>
            <a:r>
              <a:rPr lang="ru-RU" sz="1400" b="1" dirty="0"/>
              <a:t>Взаимодействие педагогического коллектива с семьями дошкольников</a:t>
            </a:r>
            <a:endParaRPr lang="ru-RU" sz="1400" dirty="0"/>
          </a:p>
          <a:p>
            <a:pPr indent="436245" algn="just"/>
            <a:r>
              <a:rPr lang="ru-RU" sz="1400" dirty="0"/>
              <a:t>Одним из важных условий реализации основной Образовательной Программы </a:t>
            </a:r>
            <a:r>
              <a:rPr lang="ru-RU" sz="1400" dirty="0" smtClean="0"/>
              <a:t>ОАНО </a:t>
            </a:r>
            <a:r>
              <a:rPr lang="ru-RU" sz="1400" dirty="0"/>
              <a:t>«</a:t>
            </a:r>
            <a:r>
              <a:rPr lang="ru-RU" sz="1400" dirty="0" smtClean="0"/>
              <a:t>Развитие 21 век» </a:t>
            </a:r>
            <a:r>
              <a:rPr lang="ru-RU" sz="1400" dirty="0"/>
              <a:t>является сотрудничество педагогов с семьей: дети, воспитатели и родители  - главные участники педагогического процесса.</a:t>
            </a:r>
          </a:p>
          <a:p>
            <a:pPr indent="436245" algn="just"/>
            <a:r>
              <a:rPr lang="ru-RU" sz="1400" dirty="0"/>
              <a:t>Сотрудники ДОУ признают семью, как жизненно необходимую среду дошкольника, определяющую путь развития его личности.</a:t>
            </a:r>
          </a:p>
          <a:p>
            <a:pPr indent="436245" algn="just"/>
            <a:r>
              <a:rPr lang="ru-RU" sz="1500" b="1" dirty="0"/>
              <a:t>Цель:</a:t>
            </a:r>
            <a:r>
              <a:rPr lang="ru-RU" sz="1400" dirty="0"/>
              <a:t> сделать родителей (законных представителей) активными участниками педагогического процесса, оказав им помощь в реализации ответственности за воспитание и обучение детей.</a:t>
            </a:r>
          </a:p>
          <a:p>
            <a:pPr indent="436245" algn="just"/>
            <a:endParaRPr lang="ru-RU" sz="1400" dirty="0"/>
          </a:p>
          <a:p>
            <a:pPr algn="ctr"/>
            <a:r>
              <a:rPr lang="ru-RU" sz="1400" b="1" dirty="0"/>
              <a:t>Задачи, решаемые в процессе организации взаимодействия педагогического коллектива </a:t>
            </a:r>
            <a:r>
              <a:rPr lang="ru-RU" sz="1400" b="1" dirty="0" smtClean="0"/>
              <a:t>ОАНО </a:t>
            </a:r>
            <a:r>
              <a:rPr lang="ru-RU" sz="1400" b="1" dirty="0"/>
              <a:t>«</a:t>
            </a:r>
            <a:r>
              <a:rPr lang="ru-RU" sz="1400" b="1" dirty="0" smtClean="0"/>
              <a:t>Развитие 21 век» </a:t>
            </a:r>
            <a:r>
              <a:rPr lang="ru-RU" sz="1400" b="1" dirty="0"/>
              <a:t>с родителями воспитанников </a:t>
            </a:r>
          </a:p>
          <a:p>
            <a:pPr algn="ctr"/>
            <a:endParaRPr lang="ru-RU" sz="1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72515" y="2233295"/>
            <a:ext cx="3479800" cy="78486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/>
              <a:t>Приобщение родителей к участию в жизни детского сада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89070" y="3145790"/>
            <a:ext cx="3479800" cy="78486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/>
              <a:t>Изучение и обобщенние лучшего опыта семейоного воспитания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366635" y="2233295"/>
            <a:ext cx="3479800" cy="78486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/>
              <a:t>Повышение педагогической культуры родители  </a:t>
            </a:r>
          </a:p>
        </p:txBody>
      </p:sp>
      <p:sp>
        <p:nvSpPr>
          <p:cNvPr id="8" name="Текстовое поле 7"/>
          <p:cNvSpPr txBox="1"/>
          <p:nvPr/>
        </p:nvSpPr>
        <p:spPr>
          <a:xfrm>
            <a:off x="1388110" y="4152900"/>
            <a:ext cx="100056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en-US" b="1"/>
              <a:t>Виды взаимодействий дошкольного учреждения с семьями воспитанников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227455" y="4712970"/>
            <a:ext cx="3479800" cy="16789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ru-RU" sz="1600" b="1" dirty="0">
              <a:latin typeface="Times New Roman" panose="02020603050405020304" pitchFamily="18" charset="0"/>
              <a:ea typeface="Calibri" panose="020F0502020204030204" charset="0"/>
              <a:cs typeface="Times New Roman" panose="02020603050405020304" pitchFamily="18" charset="0"/>
              <a:sym typeface="+mn-ea"/>
            </a:endParaRPr>
          </a:p>
          <a:p>
            <a:pPr algn="ctr"/>
            <a:r>
              <a:rPr lang="ru-RU" altLang="en-US" sz="1800">
                <a:sym typeface="+mn-ea"/>
              </a:rPr>
              <a:t>Сотрудничество – это общение на равных, где ни одной из сторон взаимодействия не принадлежит привилегия указывать, контролировать, оценивать</a:t>
            </a:r>
            <a:endParaRPr lang="ru-RU" altLang="en-US" sz="1800"/>
          </a:p>
          <a:p>
            <a:pPr algn="ctr"/>
            <a:r>
              <a:rPr lang="ru-RU" altLang="en-US"/>
              <a:t>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873875" y="4648200"/>
            <a:ext cx="3479800" cy="16789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ru-RU" sz="1600" b="1" dirty="0">
              <a:latin typeface="Times New Roman" panose="02020603050405020304" pitchFamily="18" charset="0"/>
              <a:ea typeface="Calibri" panose="020F0502020204030204" charset="0"/>
              <a:cs typeface="Times New Roman" panose="02020603050405020304" pitchFamily="18" charset="0"/>
              <a:sym typeface="+mn-ea"/>
            </a:endParaRPr>
          </a:p>
          <a:p>
            <a:pPr algn="ctr"/>
            <a:r>
              <a:rPr lang="ru-RU" altLang="en-US" sz="1800">
                <a:sym typeface="+mn-ea"/>
              </a:rPr>
              <a:t>Взаимодействие – способ организации совместной деятельности, которая осуществляется на основании социальной перцепции и с помощью общения</a:t>
            </a:r>
            <a:endParaRPr lang="ru-RU" altLang="en-US" sz="1800"/>
          </a:p>
          <a:p>
            <a:pPr algn="ctr"/>
            <a:r>
              <a:rPr lang="ru-RU" alt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62355" y="574040"/>
            <a:ext cx="10066655" cy="1809750"/>
          </a:xfrm>
          <a:prstGeom prst="rect">
            <a:avLst/>
          </a:prstGeom>
        </p:spPr>
        <p:txBody>
          <a:bodyPr wrap="square" lIns="87272" tIns="43636" rIns="87272" bIns="43636">
            <a:spAutoFit/>
          </a:bodyPr>
          <a:lstStyle/>
          <a:p>
            <a:pPr indent="436245" algn="just"/>
            <a:r>
              <a:rPr lang="ru-RU" sz="1600" b="1" dirty="0"/>
              <a:t>В детском саду разработана система взаимодействия  с родителями, которая включает:</a:t>
            </a:r>
            <a:endParaRPr lang="ru-RU" sz="1600" dirty="0"/>
          </a:p>
          <a:p>
            <a:pPr lvl="0" algn="just"/>
            <a:r>
              <a:rPr lang="ru-RU" sz="1600" dirty="0"/>
              <a:t>  -  ознакомление родителей с содержанием работы  ДОУ, направленной на  развитие ребенка;</a:t>
            </a:r>
          </a:p>
          <a:p>
            <a:pPr indent="0" algn="just">
              <a:buFont typeface="Wingdings" panose="05000000000000000000" pitchFamily="2" charset="2"/>
              <a:buNone/>
            </a:pPr>
            <a:r>
              <a:rPr lang="ru-RU" sz="1600" dirty="0"/>
              <a:t>- участие родителей в жизни детского сада (режимные моменты, участие в составлении планов спортивных и культурно-массовых мероприятий, помощь в подготовке мероприятий и пр.)</a:t>
            </a:r>
          </a:p>
          <a:p>
            <a:pPr indent="0" algn="just">
              <a:buFont typeface="Wingdings" panose="05000000000000000000" pitchFamily="2" charset="2"/>
              <a:buNone/>
            </a:pPr>
            <a:r>
              <a:rPr lang="ru-RU" sz="1600" dirty="0"/>
              <a:t>- целенаправленную работу, пропагандирующую общественное дошкольное воспитание в его разных формах;</a:t>
            </a:r>
          </a:p>
          <a:p>
            <a:pPr indent="0" algn="just">
              <a:buFont typeface="Wingdings" panose="05000000000000000000" pitchFamily="2" charset="2"/>
              <a:buNone/>
            </a:pPr>
            <a:r>
              <a:rPr lang="ru-RU" sz="1600" dirty="0"/>
              <a:t>- обучение конкретным приемам и методам воспитания и развития ребенка в разных видах детской деятельности на семинарах-практикумах, консультациях и открытых занятиях.</a:t>
            </a:r>
          </a:p>
        </p:txBody>
      </p:sp>
      <p:pic>
        <p:nvPicPr>
          <p:cNvPr id="6" name="Изображение 1" descr="Logo_Razvitie_XXI_vek"/>
          <p:cNvPicPr>
            <a:picLocks noGrp="1" noChangeAspect="1"/>
          </p:cNvPicPr>
          <p:nvPr>
            <p:ph sz="half" idx="2"/>
          </p:nvPr>
        </p:nvPicPr>
        <p:blipFill>
          <a:blip r:embed="rId2">
            <a:clrChange>
              <a:clrFrom>
                <a:srgbClr val="F8F8F8">
                  <a:alpha val="100000"/>
                </a:srgbClr>
              </a:clrFrom>
              <a:clrTo>
                <a:srgbClr val="F8F8F8">
                  <a:alpha val="100000"/>
                  <a:alpha val="0"/>
                </a:srgbClr>
              </a:clrTo>
            </a:clrChange>
            <a:lum contrast="6000"/>
          </a:blip>
          <a:stretch>
            <a:fillRect/>
          </a:stretch>
        </p:blipFill>
        <p:spPr>
          <a:xfrm>
            <a:off x="8809355" y="2713990"/>
            <a:ext cx="2686050" cy="2574290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1327785" y="2936240"/>
            <a:ext cx="7141210" cy="3276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 dirty="0"/>
              <a:t>Планируемые результаты </a:t>
            </a:r>
            <a:r>
              <a:rPr lang="ru-RU" altLang="en-US" dirty="0" smtClean="0"/>
              <a:t>сотрудничества ОАНО </a:t>
            </a:r>
            <a:r>
              <a:rPr lang="ru-RU" altLang="en-US" dirty="0"/>
              <a:t>«</a:t>
            </a:r>
            <a:r>
              <a:rPr lang="ru-RU" altLang="en-US" dirty="0" smtClean="0"/>
              <a:t>Развитие 21 век»</a:t>
            </a:r>
            <a:endParaRPr lang="ru-RU" altLang="en-US" dirty="0"/>
          </a:p>
          <a:p>
            <a:pPr algn="ctr"/>
            <a:r>
              <a:rPr lang="ru-RU" altLang="en-US" dirty="0"/>
              <a:t>с семьями воспитанников</a:t>
            </a:r>
          </a:p>
          <a:p>
            <a:pPr algn="ctr"/>
            <a:endParaRPr lang="ru-RU" altLang="en-US" dirty="0"/>
          </a:p>
          <a:p>
            <a:pPr algn="ctr"/>
            <a:r>
              <a:rPr lang="ru-RU" altLang="en-US" dirty="0"/>
              <a:t>1. </a:t>
            </a:r>
            <a:r>
              <a:rPr lang="ru-RU" altLang="en-US" dirty="0" err="1" smtClean="0"/>
              <a:t>Сформированость</a:t>
            </a:r>
            <a:r>
              <a:rPr lang="ru-RU" altLang="en-US" dirty="0" smtClean="0"/>
              <a:t> </a:t>
            </a:r>
            <a:r>
              <a:rPr lang="ru-RU" altLang="en-US" dirty="0"/>
              <a:t>у родителей представлений о сфере педагогической деятельности</a:t>
            </a:r>
          </a:p>
          <a:p>
            <a:pPr algn="ctr"/>
            <a:r>
              <a:rPr lang="ru-RU" altLang="en-US" dirty="0"/>
              <a:t>2. Овладение родителями практическими умениями и навыками воспитания и обучения детей дошкольного возраста</a:t>
            </a:r>
          </a:p>
          <a:p>
            <a:pPr algn="ctr"/>
            <a:r>
              <a:rPr lang="ru-RU" altLang="en-US" dirty="0"/>
              <a:t>3. </a:t>
            </a:r>
            <a:r>
              <a:rPr lang="ru-RU" altLang="en-US" dirty="0" smtClean="0"/>
              <a:t>Формирование </a:t>
            </a:r>
            <a:r>
              <a:rPr lang="ru-RU" altLang="en-US" dirty="0"/>
              <a:t>устойчивого интереса родителей к активному включению в общественную деятельность!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2032000" y="996315"/>
          <a:ext cx="8128000" cy="5418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Текстовое поле 4"/>
          <p:cNvSpPr txBox="1"/>
          <p:nvPr/>
        </p:nvSpPr>
        <p:spPr>
          <a:xfrm>
            <a:off x="1184910" y="257810"/>
            <a:ext cx="10485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en-US" sz="2000" b="1" dirty="0">
                <a:solidFill>
                  <a:schemeClr val="accent2"/>
                </a:solidFill>
              </a:rPr>
              <a:t>СТРУКТУРА ОСНОВНОЙ ОБРАЗОВАТЕЛЬНОЙ ПРОГРАММЫ </a:t>
            </a:r>
            <a:r>
              <a:rPr lang="ru-RU" altLang="en-US" sz="2000" b="1" dirty="0" smtClean="0">
                <a:solidFill>
                  <a:schemeClr val="accent2"/>
                </a:solidFill>
              </a:rPr>
              <a:t>ОАНО </a:t>
            </a:r>
            <a:r>
              <a:rPr lang="ru-RU" altLang="en-US" sz="2000" b="1" dirty="0">
                <a:solidFill>
                  <a:schemeClr val="accent2"/>
                </a:solidFill>
              </a:rPr>
              <a:t>«</a:t>
            </a:r>
            <a:r>
              <a:rPr lang="ru-RU" altLang="en-US" sz="2000" b="1" dirty="0" smtClean="0">
                <a:solidFill>
                  <a:schemeClr val="accent2"/>
                </a:solidFill>
              </a:rPr>
              <a:t>Развитие21 век</a:t>
            </a:r>
            <a:r>
              <a:rPr lang="ru-RU" altLang="en-US" sz="2400" b="1" dirty="0" smtClean="0">
                <a:solidFill>
                  <a:schemeClr val="accent2"/>
                </a:solidFill>
              </a:rPr>
              <a:t>»</a:t>
            </a:r>
            <a:endParaRPr lang="ru-RU" altLang="en-US" sz="2400" b="1" dirty="0">
              <a:solidFill>
                <a:schemeClr val="accent2"/>
              </a:solidFill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582295" y="2621280"/>
            <a:ext cx="3175000" cy="1615440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/>
              <a:t>ОБЯЗАТЕЛЬНАЯ ЧАСТЬ ПРОГРАММЫ</a:t>
            </a: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8432165" y="2045335"/>
            <a:ext cx="3175000" cy="1615440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/>
              <a:t>ЧАСТЬ ПРОГРАММЫ ФОРМИРУЕМОЙ УЧАСТНИКАМИ ОБРАЗОВАТЕЛЬНЫХ </a:t>
            </a:r>
          </a:p>
          <a:p>
            <a:pPr algn="ctr"/>
            <a:r>
              <a:rPr lang="ru-RU" altLang="en-US"/>
              <a:t>ОТНОШЕНИЙ </a:t>
            </a: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1365885" y="4056380"/>
            <a:ext cx="3072765" cy="1596390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en-US"/>
          </a:p>
        </p:txBody>
      </p:sp>
      <p:sp>
        <p:nvSpPr>
          <p:cNvPr id="10" name="Текстовое поле 9"/>
          <p:cNvSpPr txBox="1"/>
          <p:nvPr/>
        </p:nvSpPr>
        <p:spPr>
          <a:xfrm>
            <a:off x="2153285" y="4439285"/>
            <a:ext cx="1497965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altLang="en-US" sz="2400" b="1">
                <a:solidFill>
                  <a:schemeClr val="bg1"/>
                </a:solidFill>
              </a:rPr>
              <a:t>НЕ МЕНЕЕ</a:t>
            </a:r>
          </a:p>
          <a:p>
            <a:pPr algn="ctr"/>
            <a:r>
              <a:rPr lang="ru-RU" altLang="en-US" sz="2400" b="1">
                <a:solidFill>
                  <a:schemeClr val="bg1"/>
                </a:solidFill>
              </a:rPr>
              <a:t>60%</a:t>
            </a: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8221345" y="3580765"/>
            <a:ext cx="3072765" cy="1596390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 sz="3200" b="1"/>
              <a:t>НЕ БОЛЕЕ 40%</a:t>
            </a:r>
          </a:p>
          <a:p>
            <a:pPr algn="ctr"/>
            <a:endParaRPr lang="ru-RU" altLang="en-US" sz="32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82650" y="604849"/>
            <a:ext cx="3588385" cy="4827883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272" tIns="43636" rIns="87272" bIns="43636" numCol="1" anchor="ctr" anchorCtr="0" compatLnSpc="1">
            <a:spAutoFit/>
          </a:bodyPr>
          <a:lstStyle>
            <a:lvl1pPr indent="449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436245" algn="just"/>
            <a:r>
              <a:rPr lang="ru-RU" altLang="ru-RU" sz="1400" b="1" dirty="0">
                <a:latin typeface="+mj-lt"/>
                <a:ea typeface="Times New Roman" panose="02020603050405020304" pitchFamily="18" charset="0"/>
                <a:cs typeface="+mj-lt"/>
              </a:rPr>
              <a:t>Основная  общеобразовательная программа </a:t>
            </a:r>
            <a:r>
              <a:rPr lang="ru-RU" altLang="ru-RU" sz="1400" b="1" dirty="0" smtClean="0">
                <a:latin typeface="+mj-lt"/>
                <a:ea typeface="Times New Roman" panose="02020603050405020304" pitchFamily="18" charset="0"/>
                <a:cs typeface="+mj-lt"/>
              </a:rPr>
              <a:t>дошкольного </a:t>
            </a:r>
            <a:r>
              <a:rPr lang="ru-RU" altLang="ru-RU" sz="1400" b="1" dirty="0">
                <a:latin typeface="+mj-lt"/>
                <a:ea typeface="Times New Roman" panose="02020603050405020304" pitchFamily="18" charset="0"/>
                <a:cs typeface="+mj-lt"/>
              </a:rPr>
              <a:t>образования (далее - Программа, Образовательная программа) </a:t>
            </a:r>
            <a:r>
              <a:rPr lang="ru-RU" altLang="ru-RU" sz="1400" b="1" dirty="0" smtClean="0">
                <a:latin typeface="+mj-lt"/>
                <a:ea typeface="Times New Roman" panose="02020603050405020304" pitchFamily="18" charset="0"/>
                <a:cs typeface="+mj-lt"/>
              </a:rPr>
              <a:t> Общеобразовательная автономная </a:t>
            </a:r>
            <a:r>
              <a:rPr lang="ru-RU" altLang="ru-RU" sz="1400" b="1" dirty="0" smtClean="0">
                <a:latin typeface="+mj-lt"/>
                <a:ea typeface="Times New Roman" panose="02020603050405020304" pitchFamily="18" charset="0"/>
                <a:cs typeface="+mj-lt"/>
              </a:rPr>
              <a:t>некоммерческая </a:t>
            </a:r>
            <a:r>
              <a:rPr lang="ru-RU" altLang="ru-RU" sz="1400" b="1" dirty="0">
                <a:latin typeface="+mj-lt"/>
                <a:ea typeface="Times New Roman" panose="02020603050405020304" pitchFamily="18" charset="0"/>
                <a:cs typeface="+mj-lt"/>
              </a:rPr>
              <a:t>о</a:t>
            </a:r>
            <a:r>
              <a:rPr lang="ru-RU" altLang="ru-RU" sz="1400" b="1" dirty="0" smtClean="0">
                <a:latin typeface="+mj-lt"/>
                <a:ea typeface="Times New Roman" panose="02020603050405020304" pitchFamily="18" charset="0"/>
                <a:cs typeface="+mj-lt"/>
              </a:rPr>
              <a:t>рганизация (ОАНО</a:t>
            </a:r>
            <a:r>
              <a:rPr lang="ru-RU" altLang="ru-RU" sz="1400" b="1" dirty="0">
                <a:latin typeface="+mj-lt"/>
                <a:ea typeface="Times New Roman" panose="02020603050405020304" pitchFamily="18" charset="0"/>
                <a:cs typeface="+mj-lt"/>
              </a:rPr>
              <a:t>) «</a:t>
            </a:r>
            <a:r>
              <a:rPr lang="ru-RU" altLang="ru-RU" sz="1400" b="1" dirty="0" smtClean="0">
                <a:latin typeface="+mj-lt"/>
                <a:ea typeface="Times New Roman" panose="02020603050405020304" pitchFamily="18" charset="0"/>
                <a:cs typeface="+mj-lt"/>
              </a:rPr>
              <a:t>Развитие 21 век» </a:t>
            </a:r>
            <a:r>
              <a:rPr lang="ru-RU" altLang="ru-RU" sz="1400" b="1" dirty="0">
                <a:latin typeface="+mj-lt"/>
                <a:ea typeface="Times New Roman" panose="02020603050405020304" pitchFamily="18" charset="0"/>
                <a:cs typeface="+mj-lt"/>
              </a:rPr>
              <a:t>является нормативно-управленческим документом дошкольного учреждения, характеризующим специфику содержания образования, особенности организации образовательного процесса, характер оказываемых образовательных услуг.</a:t>
            </a:r>
            <a:endParaRPr lang="ru-RU" altLang="ru-RU" sz="600" b="1" dirty="0">
              <a:latin typeface="+mj-lt"/>
              <a:cs typeface="+mj-lt"/>
            </a:endParaRPr>
          </a:p>
          <a:p>
            <a:pPr indent="428625" algn="just" eaLnBrk="0" hangingPunct="0"/>
            <a:r>
              <a:rPr lang="ru-RU" altLang="ru-RU" sz="1400" b="1" dirty="0">
                <a:latin typeface="+mj-lt"/>
                <a:ea typeface="Times New Roman" panose="02020603050405020304" pitchFamily="18" charset="0"/>
                <a:cs typeface="+mj-lt"/>
              </a:rPr>
              <a:t>Программа разработана в соответствии с Федеральным государственным образовательным стандартом дошкольного образования, утвержденным приказом Министерства образования и науки Российской Федерации от 17.10.2013 г. № 1155 с учетом</a:t>
            </a:r>
            <a:r>
              <a:rPr lang="ru-RU" altLang="ru-RU" sz="1400" b="1" dirty="0">
                <a:latin typeface="+mj-lt"/>
                <a:ea typeface="Calibri" panose="020F0502020204030204" charset="0"/>
                <a:cs typeface="+mj-lt"/>
              </a:rPr>
              <a:t> комплексной</a:t>
            </a:r>
            <a:r>
              <a:rPr lang="ru-RU" altLang="ru-RU" sz="1400" b="1" dirty="0">
                <a:latin typeface="+mj-lt"/>
                <a:ea typeface="Times New Roman" panose="02020603050405020304" pitchFamily="18" charset="0"/>
                <a:cs typeface="+mj-lt"/>
              </a:rPr>
              <a:t> образовательной программы дошкольного образования </a:t>
            </a:r>
            <a:r>
              <a:rPr lang="ru-RU" altLang="ru-RU" sz="1400" b="1" dirty="0">
                <a:latin typeface="+mj-lt"/>
                <a:ea typeface="Times New Roman" panose="02020603050405020304" pitchFamily="18" charset="0"/>
                <a:cs typeface="+mj-lt"/>
                <a:hlinkClick r:id="rId2"/>
              </a:rPr>
              <a:t> «От рождения до школы» /Под редакцией Н.Е. </a:t>
            </a:r>
            <a:r>
              <a:rPr lang="ru-RU" altLang="ru-RU" sz="1400" b="1" dirty="0" err="1">
                <a:latin typeface="+mj-lt"/>
                <a:ea typeface="Times New Roman" panose="02020603050405020304" pitchFamily="18" charset="0"/>
                <a:cs typeface="+mj-lt"/>
                <a:hlinkClick r:id="rId2"/>
              </a:rPr>
              <a:t>Вераксы</a:t>
            </a:r>
            <a:r>
              <a:rPr lang="ru-RU" altLang="ru-RU" sz="1400" b="1" dirty="0">
                <a:latin typeface="+mj-lt"/>
                <a:ea typeface="Times New Roman" panose="02020603050405020304" pitchFamily="18" charset="0"/>
                <a:cs typeface="+mj-lt"/>
                <a:hlinkClick r:id="rId2"/>
              </a:rPr>
              <a:t>, Т.С. Комаровой, М.А. Васильевой</a:t>
            </a:r>
            <a:r>
              <a:rPr lang="ru-RU" altLang="ru-RU" sz="1400" b="1" dirty="0">
                <a:latin typeface="+mj-lt"/>
                <a:ea typeface="Times New Roman" panose="02020603050405020304" pitchFamily="18" charset="0"/>
                <a:cs typeface="+mj-lt"/>
              </a:rPr>
              <a:t>.</a:t>
            </a:r>
            <a:endParaRPr lang="ru-RU" altLang="ru-RU" b="1" dirty="0">
              <a:latin typeface="+mj-lt"/>
              <a:cs typeface="+mj-lt"/>
            </a:endParaRPr>
          </a:p>
        </p:txBody>
      </p:sp>
      <p:graphicFrame>
        <p:nvGraphicFramePr>
          <p:cNvPr id="7" name="Таблица 6"/>
          <p:cNvGraphicFramePr/>
          <p:nvPr>
            <p:extLst>
              <p:ext uri="{D42A27DB-BD31-4B8C-83A1-F6EECF244321}">
                <p14:modId xmlns:p14="http://schemas.microsoft.com/office/powerpoint/2010/main" val="2766226438"/>
              </p:ext>
            </p:extLst>
          </p:nvPr>
        </p:nvGraphicFramePr>
        <p:xfrm>
          <a:off x="4799330" y="929005"/>
          <a:ext cx="6918325" cy="5483225"/>
        </p:xfrm>
        <a:graphic>
          <a:graphicData uri="http://schemas.openxmlformats.org/drawingml/2006/table">
            <a:tbl>
              <a:tblPr lastCol="1">
                <a:tableStyleId>{37CE84F3-28C3-443E-9E96-99CF82512B78}</a:tableStyleId>
              </a:tblPr>
              <a:tblGrid>
                <a:gridCol w="1861185"/>
                <a:gridCol w="5057140"/>
              </a:tblGrid>
              <a:tr h="52832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dirty="0" err="1"/>
                        <a:t>Наименование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организации</a:t>
                      </a:r>
                      <a:r>
                        <a:rPr lang="en-US" sz="1200" dirty="0"/>
                        <a:t> </a:t>
                      </a:r>
                      <a:endParaRPr lang="en-US" altLang="en-US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dirty="0" smtClean="0"/>
                        <a:t> </a:t>
                      </a:r>
                      <a:r>
                        <a:rPr lang="ru-RU" sz="1200" dirty="0" smtClean="0"/>
                        <a:t>О</a:t>
                      </a:r>
                      <a:r>
                        <a:rPr lang="en-US" sz="1200" dirty="0" smtClean="0"/>
                        <a:t>б</a:t>
                      </a:r>
                      <a:r>
                        <a:rPr lang="ru-RU" sz="1200" dirty="0" err="1" smtClean="0"/>
                        <a:t>щеобразовательная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/>
                        <a:t>автономная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некоммерческая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организация</a:t>
                      </a:r>
                      <a:r>
                        <a:rPr lang="en-US" sz="1200" dirty="0"/>
                        <a:t> </a:t>
                      </a:r>
                      <a:endParaRPr lang="en-US" altLang="en-US" sz="1200" dirty="0"/>
                    </a:p>
                  </a:txBody>
                  <a:tcPr marL="68580" marR="68580" marT="0" marB="0" anchor="ctr"/>
                </a:tc>
              </a:tr>
              <a:tr h="52895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/>
                        <a:t>Сокращенное название </a:t>
                      </a:r>
                      <a:endParaRPr lang="en-US" altLang="en-US" sz="120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dirty="0" smtClean="0"/>
                        <a:t>ОАНО </a:t>
                      </a:r>
                      <a:r>
                        <a:rPr lang="en-US" sz="1200" dirty="0"/>
                        <a:t>«</a:t>
                      </a:r>
                      <a:r>
                        <a:rPr lang="en-US" sz="1200" dirty="0" err="1" smtClean="0"/>
                        <a:t>Развитие</a:t>
                      </a:r>
                      <a:r>
                        <a:rPr lang="ru-RU" sz="1200" dirty="0" smtClean="0"/>
                        <a:t> 21век</a:t>
                      </a:r>
                      <a:r>
                        <a:rPr lang="en-US" sz="1200" dirty="0" smtClean="0"/>
                        <a:t>»</a:t>
                      </a:r>
                      <a:endParaRPr lang="en-US" altLang="en-US" sz="1200" dirty="0"/>
                    </a:p>
                  </a:txBody>
                  <a:tcPr marL="68580" marR="68580" marT="0" marB="0" anchor="ctr"/>
                </a:tc>
              </a:tr>
              <a:tr h="52832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/>
                        <a:t>Юридический адрес </a:t>
                      </a:r>
                      <a:endParaRPr lang="en-US" altLang="en-US" sz="120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sz="12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117418, г. Москва, ул. Профсоюзная, дом 27, корп.4</a:t>
                      </a:r>
                      <a:endParaRPr lang="en-US" altLang="en-US" sz="1200" b="1" dirty="0"/>
                    </a:p>
                  </a:txBody>
                  <a:tcPr marL="68580" marR="68580" marT="0" marB="0" anchor="ctr"/>
                </a:tc>
              </a:tr>
              <a:tr h="52832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/>
                        <a:t>Фактический адрес </a:t>
                      </a:r>
                      <a:endParaRPr lang="en-US" altLang="en-US" sz="120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ru-RU" sz="11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ru-RU" sz="12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117418, г. Москва  улица Профсоюзная , дом 27, корпус .4</a:t>
                      </a:r>
                    </a:p>
                    <a:p>
                      <a:pPr indent="0" algn="l">
                        <a:buNone/>
                      </a:pPr>
                      <a:r>
                        <a:rPr lang="ru-RU" sz="12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117639,  г. Москва Балаклавский проспект, дом 8</a:t>
                      </a:r>
                      <a:endParaRPr lang="en-US" altLang="en-US" sz="1200" b="1" dirty="0"/>
                    </a:p>
                  </a:txBody>
                  <a:tcPr marL="68580" marR="68580" marT="0" marB="0" anchor="ctr"/>
                </a:tc>
              </a:tr>
              <a:tr h="44577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/>
                        <a:t> ИНН</a:t>
                      </a:r>
                      <a:endParaRPr lang="en-US" altLang="en-US" sz="120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 dirty="0"/>
                        <a:t> </a:t>
                      </a:r>
                      <a:r>
                        <a:rPr lang="ru-RU" sz="1200" b="1" dirty="0" smtClean="0"/>
                        <a:t>7727310495</a:t>
                      </a:r>
                      <a:r>
                        <a:rPr lang="en-US" sz="1200" b="1" dirty="0" smtClean="0"/>
                        <a:t> </a:t>
                      </a:r>
                      <a:endParaRPr lang="en-US" altLang="en-US" sz="1200" b="1" dirty="0"/>
                    </a:p>
                  </a:txBody>
                  <a:tcPr marL="68580" marR="68580" marT="0" marB="0" anchor="ctr"/>
                </a:tc>
              </a:tr>
              <a:tr h="52895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ru-RU" altLang="en-US" sz="1200"/>
                        <a:t>Дата регистрации устава</a:t>
                      </a:r>
                    </a:p>
                    <a:p>
                      <a:pPr indent="0">
                        <a:buNone/>
                      </a:pPr>
                      <a:r>
                        <a:rPr lang="ru-RU" altLang="en-US" sz="1200"/>
                        <a:t>учреждения: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200" b="0" dirty="0"/>
                    </a:p>
                  </a:txBody>
                  <a:tcPr marL="68580" marR="68580" marT="0" marB="0" anchor="ctr"/>
                </a:tc>
              </a:tr>
              <a:tr h="44577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ru-RU" altLang="en-US" sz="1200"/>
                        <a:t>Лицензия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100" b="1" dirty="0"/>
                        <a:t>77</a:t>
                      </a:r>
                      <a:r>
                        <a:rPr lang="ru-RU" altLang="en-US" sz="1100" b="1" dirty="0"/>
                        <a:t>Л01 №</a:t>
                      </a:r>
                      <a:r>
                        <a:rPr lang="ru-RU" altLang="en-US" sz="1100" b="1" dirty="0" smtClean="0"/>
                        <a:t>0009120 </a:t>
                      </a:r>
                      <a:r>
                        <a:rPr lang="ru-RU" altLang="en-US" sz="1100" b="1" dirty="0"/>
                        <a:t>регистрационный номер № </a:t>
                      </a:r>
                      <a:r>
                        <a:rPr lang="ru-RU" altLang="en-US" sz="1100" b="1" dirty="0" smtClean="0"/>
                        <a:t>038290</a:t>
                      </a:r>
                      <a:endParaRPr lang="ru-RU" altLang="en-US" sz="1100" b="1" dirty="0"/>
                    </a:p>
                    <a:p>
                      <a:pPr indent="0" algn="ctr">
                        <a:buNone/>
                      </a:pPr>
                      <a:r>
                        <a:rPr lang="ru-RU" altLang="en-US" sz="1100" b="1" dirty="0"/>
                        <a:t> Дата предоставления лицензии: </a:t>
                      </a:r>
                      <a:r>
                        <a:rPr lang="ru-RU" altLang="en-US" sz="1100" b="1" dirty="0" smtClean="0"/>
                        <a:t>21.03.2017 </a:t>
                      </a:r>
                      <a:r>
                        <a:rPr lang="ru-RU" altLang="en-US" sz="1100" b="1" dirty="0"/>
                        <a:t>(бессрочно</a:t>
                      </a:r>
                      <a:r>
                        <a:rPr lang="ru-RU" altLang="en-US" sz="1100" b="0" dirty="0"/>
                        <a:t>)</a:t>
                      </a:r>
                    </a:p>
                  </a:txBody>
                  <a:tcPr marL="68580" marR="68580" marT="0" marB="0"/>
                </a:tc>
              </a:tr>
              <a:tr h="44577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ru-RU" altLang="en-US" sz="1200"/>
                        <a:t>Телефон: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200" dirty="0"/>
                        <a:t>8 495 120 08 88</a:t>
                      </a:r>
                    </a:p>
                  </a:txBody>
                  <a:tcPr marL="68580" marR="68580" marT="0" marB="0" anchor="ctr"/>
                </a:tc>
              </a:tr>
              <a:tr h="52832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ru-RU" altLang="en-US" sz="1200"/>
                        <a:t>Телефон заместителя директора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200" dirty="0"/>
                        <a:t>8 495 120 08 88</a:t>
                      </a:r>
                    </a:p>
                  </a:txBody>
                  <a:tcPr marL="68580" marR="68580" marT="0" marB="0" anchor="ctr"/>
                </a:tc>
              </a:tr>
              <a:tr h="44640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ru-RU" altLang="en-US" sz="1200"/>
                        <a:t>Электронный адрес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200"/>
                        <a:t>deti@razvitie21vek.ru</a:t>
                      </a:r>
                    </a:p>
                  </a:txBody>
                  <a:tcPr marL="68580" marR="68580" marT="0" marB="0" anchor="ctr"/>
                </a:tc>
              </a:tr>
              <a:tr h="52832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ru-RU" altLang="en-US" sz="1200"/>
                        <a:t>Адрес сайта учреждения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100" dirty="0"/>
                        <a:t>https://www.razvitie21vek.com/obrazovanie-razvitie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8615" y="66040"/>
            <a:ext cx="11271250" cy="1196120"/>
          </a:xfrm>
          <a:prstGeom prst="rect">
            <a:avLst/>
          </a:prstGeom>
        </p:spPr>
        <p:txBody>
          <a:bodyPr wrap="square" lIns="87272" tIns="43636" rIns="87272" bIns="43636">
            <a:spAutoFit/>
          </a:bodyPr>
          <a:lstStyle/>
          <a:p>
            <a:pPr indent="436245" algn="just"/>
            <a:r>
              <a:rPr lang="ru-RU" sz="1200" b="1" dirty="0">
                <a:solidFill>
                  <a:schemeClr val="tx1"/>
                </a:solidFill>
              </a:rPr>
              <a:t>Целью </a:t>
            </a:r>
            <a:r>
              <a:rPr lang="ru-RU" sz="1200" dirty="0">
                <a:solidFill>
                  <a:schemeClr val="tx1"/>
                </a:solidFill>
              </a:rPr>
              <a:t>Образовательной Программы </a:t>
            </a:r>
            <a:r>
              <a:rPr lang="ru-RU" sz="1200" dirty="0" smtClean="0">
                <a:solidFill>
                  <a:schemeClr val="tx1"/>
                </a:solidFill>
              </a:rPr>
              <a:t>ОАНО </a:t>
            </a:r>
            <a:r>
              <a:rPr lang="ru-RU" sz="1200" dirty="0">
                <a:solidFill>
                  <a:schemeClr val="tx1"/>
                </a:solidFill>
              </a:rPr>
              <a:t>«</a:t>
            </a:r>
            <a:r>
              <a:rPr lang="ru-RU" sz="1200" dirty="0" smtClean="0">
                <a:solidFill>
                  <a:schemeClr val="tx1"/>
                </a:solidFill>
              </a:rPr>
              <a:t>Развитие 21 век» </a:t>
            </a:r>
            <a:r>
              <a:rPr lang="ru-RU" sz="1200" dirty="0">
                <a:solidFill>
                  <a:schemeClr val="tx1"/>
                </a:solidFill>
              </a:rPr>
              <a:t>является Целью Программы является проектирование социальных ситуаций развития ребенка и развивающей предметно-пространственной среды, обеспечивающих позитивную социализацию, мотивацию и поддержку индивидуальности детей через общение, игру, познавательно_x0002_исследовательскую деятельность и другие формы </a:t>
            </a:r>
            <a:r>
              <a:rPr lang="ru-RU" sz="1200" dirty="0" smtClean="0">
                <a:solidFill>
                  <a:schemeClr val="tx1"/>
                </a:solidFill>
              </a:rPr>
              <a:t>активности. Основные </a:t>
            </a:r>
            <a:r>
              <a:rPr lang="ru-RU" sz="1200" dirty="0">
                <a:solidFill>
                  <a:schemeClr val="tx1"/>
                </a:solidFill>
              </a:rPr>
              <a:t>участники реализации Программы дети, родители (законные представители), педагоги. </a:t>
            </a:r>
          </a:p>
          <a:p>
            <a:pPr indent="436245"/>
            <a:r>
              <a:rPr lang="ru-RU" sz="1200" dirty="0"/>
              <a:t>Проектная мощность </a:t>
            </a:r>
            <a:r>
              <a:rPr lang="ru-RU" sz="1200" dirty="0" smtClean="0"/>
              <a:t>ОАНО </a:t>
            </a:r>
            <a:r>
              <a:rPr lang="ru-RU" sz="1200" dirty="0"/>
              <a:t>«</a:t>
            </a:r>
            <a:r>
              <a:rPr lang="ru-RU" sz="1200" dirty="0" smtClean="0"/>
              <a:t>Развитие 21 век» Профсоюзная 27 к.4  </a:t>
            </a:r>
            <a:r>
              <a:rPr lang="ru-RU" sz="1200" dirty="0"/>
              <a:t>- </a:t>
            </a:r>
            <a:r>
              <a:rPr lang="ru-RU" sz="1200" dirty="0" smtClean="0"/>
              <a:t>100 </a:t>
            </a:r>
            <a:r>
              <a:rPr lang="ru-RU" sz="1200" dirty="0"/>
              <a:t>человек. </a:t>
            </a:r>
          </a:p>
          <a:p>
            <a:pPr indent="436245"/>
            <a:r>
              <a:rPr lang="ru-RU" sz="1200" dirty="0"/>
              <a:t>В настоящее время в детском саду функционирует </a:t>
            </a:r>
            <a:r>
              <a:rPr lang="ru-RU" sz="1200" dirty="0" smtClean="0"/>
              <a:t>6 </a:t>
            </a:r>
            <a:r>
              <a:rPr lang="ru-RU" sz="1200" dirty="0"/>
              <a:t>групп. Принцип комплектования  групп – одновозр</a:t>
            </a:r>
            <a:r>
              <a:rPr lang="ru-RU" sz="1200" dirty="0">
                <a:solidFill>
                  <a:schemeClr val="tx1"/>
                </a:solidFill>
              </a:rPr>
              <a:t>астные.</a:t>
            </a:r>
            <a:r>
              <a:rPr lang="ru-RU" sz="1200" dirty="0">
                <a:solidFill>
                  <a:srgbClr val="FF0000"/>
                </a:solidFill>
              </a:rPr>
              <a:t> </a:t>
            </a:r>
          </a:p>
        </p:txBody>
      </p:sp>
      <p:graphicFrame>
        <p:nvGraphicFramePr>
          <p:cNvPr id="5" name="Таблица 4"/>
          <p:cNvGraphicFramePr/>
          <p:nvPr>
            <p:extLst>
              <p:ext uri="{D42A27DB-BD31-4B8C-83A1-F6EECF244321}">
                <p14:modId xmlns:p14="http://schemas.microsoft.com/office/powerpoint/2010/main" val="2948745668"/>
              </p:ext>
            </p:extLst>
          </p:nvPr>
        </p:nvGraphicFramePr>
        <p:xfrm>
          <a:off x="488632" y="1262160"/>
          <a:ext cx="10991215" cy="1463040"/>
        </p:xfrm>
        <a:graphic>
          <a:graphicData uri="http://schemas.openxmlformats.org/drawingml/2006/table">
            <a:tbl>
              <a:tblPr firstRow="1">
                <a:tableStyleId>{37CE84F3-28C3-443E-9E96-99CF82512B78}</a:tableStyleId>
              </a:tblPr>
              <a:tblGrid>
                <a:gridCol w="4230189"/>
                <a:gridCol w="2398969"/>
                <a:gridCol w="1699351"/>
                <a:gridCol w="2662706"/>
              </a:tblGrid>
              <a:tr h="232771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000" dirty="0"/>
                        <a:t>Возрастная категория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000"/>
                        <a:t>Направление грыппы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000"/>
                        <a:t>Колличество групп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000"/>
                        <a:t>Колличество детей в группе</a:t>
                      </a:r>
                    </a:p>
                  </a:txBody>
                  <a:tcPr/>
                </a:tc>
              </a:tr>
              <a:tr h="227373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000" dirty="0"/>
                        <a:t>Группа раннего развития от 2х до 3 лет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000"/>
                        <a:t>Общеобразовательная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0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000"/>
                        <a:t>12</a:t>
                      </a:r>
                    </a:p>
                  </a:txBody>
                  <a:tcPr/>
                </a:tc>
              </a:tr>
              <a:tr h="197687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000" dirty="0"/>
                        <a:t>Младшая группа от 3 до 4 лет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000" dirty="0"/>
                        <a:t>Общеобразовательная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0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000"/>
                        <a:t>15</a:t>
                      </a:r>
                    </a:p>
                  </a:txBody>
                  <a:tcPr/>
                </a:tc>
              </a:tr>
              <a:tr h="202747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000" dirty="0" err="1"/>
                        <a:t>Стредняя</a:t>
                      </a:r>
                      <a:r>
                        <a:rPr lang="ru-RU" altLang="en-US" sz="1000" dirty="0"/>
                        <a:t> группа от 4 до 5 лет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000" dirty="0"/>
                        <a:t>Общеобразовательная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000"/>
                        <a:t>15</a:t>
                      </a:r>
                    </a:p>
                  </a:txBody>
                  <a:tcPr/>
                </a:tc>
              </a:tr>
              <a:tr h="187903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000" dirty="0"/>
                        <a:t>Старшая группа  от 5 до 6 лет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000" dirty="0"/>
                        <a:t>Общеобразовательная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000" dirty="0" smtClean="0"/>
                        <a:t>15</a:t>
                      </a:r>
                      <a:endParaRPr lang="ru-RU" altLang="en-US" sz="1000" dirty="0"/>
                    </a:p>
                  </a:txBody>
                  <a:tcPr/>
                </a:tc>
              </a:tr>
              <a:tr h="198024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000" dirty="0"/>
                        <a:t>Подготовительная группа от 6-7 лет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000" dirty="0"/>
                        <a:t>Общеобразовательная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000" smtClean="0"/>
                        <a:t>15</a:t>
                      </a:r>
                      <a:endParaRPr lang="ru-RU" alt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04825" y="4886325"/>
            <a:ext cx="11235690" cy="1888617"/>
          </a:xfrm>
          <a:prstGeom prst="rect">
            <a:avLst/>
          </a:prstGeom>
        </p:spPr>
        <p:txBody>
          <a:bodyPr wrap="square" lIns="87272" tIns="43636" rIns="87272" bIns="43636">
            <a:spAutoFit/>
          </a:bodyPr>
          <a:lstStyle/>
          <a:p>
            <a:pPr indent="436245" algn="just"/>
            <a:r>
              <a:rPr lang="ru-RU" sz="1400" dirty="0"/>
              <a:t> Содержание Образовательной Программы </a:t>
            </a:r>
            <a:r>
              <a:rPr lang="ru-RU" sz="1400" dirty="0" smtClean="0"/>
              <a:t>ОАНО </a:t>
            </a:r>
            <a:r>
              <a:rPr lang="ru-RU" sz="1400" dirty="0"/>
              <a:t>«</a:t>
            </a:r>
            <a:r>
              <a:rPr lang="ru-RU" sz="1400" dirty="0" smtClean="0"/>
              <a:t>Развитие 21 век» </a:t>
            </a:r>
            <a:r>
              <a:rPr lang="ru-RU" sz="1400" dirty="0"/>
              <a:t>обеспечивает развитие личности, мотивации и способностей детей с 2 до 7 лет с учетом их возрастных и индивидуальных, гендерных особенностей в различных видах деятельности и охватывает следующие образовательные области, представляющие определенные направления развития и образования детей: </a:t>
            </a:r>
          </a:p>
          <a:p>
            <a:pPr indent="436245" algn="just"/>
            <a:r>
              <a:rPr lang="ru-RU" sz="1500" dirty="0"/>
              <a:t>- </a:t>
            </a:r>
            <a:r>
              <a:rPr lang="ru-RU" sz="1500" b="1" dirty="0"/>
              <a:t>социально-коммуникативное развитие;</a:t>
            </a:r>
            <a:endParaRPr lang="ru-RU" sz="1500" dirty="0"/>
          </a:p>
          <a:p>
            <a:pPr indent="436245" algn="just"/>
            <a:r>
              <a:rPr lang="ru-RU" sz="1500" b="1" dirty="0"/>
              <a:t>- познавательное развитие;</a:t>
            </a:r>
            <a:endParaRPr lang="ru-RU" sz="1500" dirty="0"/>
          </a:p>
          <a:p>
            <a:pPr indent="436245" algn="just"/>
            <a:r>
              <a:rPr lang="ru-RU" sz="1500" b="1" dirty="0"/>
              <a:t>- речевое развитие;</a:t>
            </a:r>
            <a:endParaRPr lang="ru-RU" sz="1500" dirty="0"/>
          </a:p>
          <a:p>
            <a:pPr indent="436245" algn="just"/>
            <a:r>
              <a:rPr lang="ru-RU" sz="1500" b="1" dirty="0"/>
              <a:t>- художественно-эстетическое развитие;</a:t>
            </a:r>
            <a:endParaRPr lang="ru-RU" sz="1500" dirty="0"/>
          </a:p>
          <a:p>
            <a:pPr indent="436245" algn="just"/>
            <a:r>
              <a:rPr lang="ru-RU" sz="1500" b="1" dirty="0"/>
              <a:t>- физическое развитие.</a:t>
            </a:r>
            <a:endParaRPr lang="ru-RU" sz="15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091469"/>
              </p:ext>
            </p:extLst>
          </p:nvPr>
        </p:nvGraphicFramePr>
        <p:xfrm>
          <a:off x="383857" y="3290502"/>
          <a:ext cx="11200766" cy="1463040"/>
        </p:xfrm>
        <a:graphic>
          <a:graphicData uri="http://schemas.openxmlformats.org/drawingml/2006/table">
            <a:tbl>
              <a:tblPr firstRow="1">
                <a:tableStyleId>{37CE84F3-28C3-443E-9E96-99CF82512B78}</a:tableStyleId>
              </a:tblPr>
              <a:tblGrid>
                <a:gridCol w="4310839"/>
                <a:gridCol w="2444706"/>
                <a:gridCol w="1731750"/>
                <a:gridCol w="2713471"/>
              </a:tblGrid>
              <a:tr h="18347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000" dirty="0"/>
                        <a:t>Возрастная категория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000"/>
                        <a:t>Направление грыппы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000"/>
                        <a:t>Колличество групп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000"/>
                        <a:t>Колличество детей в группе</a:t>
                      </a:r>
                    </a:p>
                  </a:txBody>
                  <a:tcPr/>
                </a:tc>
              </a:tr>
              <a:tr h="18347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000" dirty="0"/>
                        <a:t>Группа раннего развития от 2х до 3 лет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000"/>
                        <a:t>Общеобразовательная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0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000"/>
                        <a:t>12</a:t>
                      </a:r>
                    </a:p>
                  </a:txBody>
                  <a:tcPr/>
                </a:tc>
              </a:tr>
              <a:tr h="18347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000" dirty="0"/>
                        <a:t>Младшая группа от 3 до 4 лет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000" dirty="0"/>
                        <a:t>Общеобразовательная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000"/>
                        <a:t>15</a:t>
                      </a:r>
                    </a:p>
                  </a:txBody>
                  <a:tcPr/>
                </a:tc>
              </a:tr>
              <a:tr h="18347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000" dirty="0" err="1"/>
                        <a:t>Стредняя</a:t>
                      </a:r>
                      <a:r>
                        <a:rPr lang="ru-RU" altLang="en-US" sz="1000" dirty="0"/>
                        <a:t> группа от 4 до 5 лет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000" dirty="0"/>
                        <a:t>Общеобразовательная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000"/>
                        <a:t>15</a:t>
                      </a:r>
                    </a:p>
                  </a:txBody>
                  <a:tcPr/>
                </a:tc>
              </a:tr>
              <a:tr h="18347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000" dirty="0"/>
                        <a:t>Старшая группа  от 5 до 6 лет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000" dirty="0"/>
                        <a:t>Общеобразовательная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000" dirty="0" smtClean="0"/>
                        <a:t>16</a:t>
                      </a:r>
                      <a:endParaRPr lang="ru-RU" altLang="en-US" sz="1000" dirty="0"/>
                    </a:p>
                  </a:txBody>
                  <a:tcPr/>
                </a:tc>
              </a:tr>
              <a:tr h="18347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000" dirty="0"/>
                        <a:t>Подготовительная группа от 6-7 лет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000" dirty="0"/>
                        <a:t>Общеобразовательная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000" dirty="0" smtClean="0"/>
                        <a:t>16</a:t>
                      </a:r>
                      <a:endParaRPr lang="ru-RU" alt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48616" y="2828837"/>
            <a:ext cx="10957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36245"/>
            <a:r>
              <a:rPr lang="ru-RU" sz="1200" dirty="0"/>
              <a:t>Проектная мощность ОАНО «Развитие 21 век» </a:t>
            </a:r>
            <a:r>
              <a:rPr lang="ru-RU" sz="1200" dirty="0" smtClean="0"/>
              <a:t>Балаклавский проспект д.8  </a:t>
            </a:r>
            <a:r>
              <a:rPr lang="ru-RU" sz="1200" dirty="0"/>
              <a:t>- 100 человек. </a:t>
            </a:r>
          </a:p>
          <a:p>
            <a:pPr indent="436245"/>
            <a:r>
              <a:rPr lang="ru-RU" sz="1200" dirty="0"/>
              <a:t>В настоящее время в детском саду функционирует 7</a:t>
            </a:r>
            <a:r>
              <a:rPr lang="ru-RU" sz="1200" dirty="0" smtClean="0"/>
              <a:t> </a:t>
            </a:r>
            <a:r>
              <a:rPr lang="ru-RU" sz="1200" dirty="0"/>
              <a:t>групп. Принцип комплектования  групп – одновозрастные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7828" y="744787"/>
            <a:ext cx="5688632" cy="4012275"/>
          </a:xfrm>
          <a:prstGeom prst="rect">
            <a:avLst/>
          </a:prstGeom>
          <a:ln w="57150">
            <a:solidFill>
              <a:srgbClr val="FF6600"/>
            </a:solidFill>
          </a:ln>
        </p:spPr>
        <p:txBody>
          <a:bodyPr wrap="square" lIns="87272" tIns="43636" rIns="87272" bIns="43636">
            <a:spAutoFit/>
          </a:bodyPr>
          <a:lstStyle/>
          <a:p>
            <a:r>
              <a:rPr lang="ru-RU" b="1" dirty="0"/>
              <a:t>Задачи социально-коммуникативного развития:</a:t>
            </a:r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усвоение норм ценностей, принятых в обществе, включая моральные и нравственные ценности;</a:t>
            </a:r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развитие общения и взаимодействия ребенка со взрослыми и сверстниками;</a:t>
            </a:r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становление самостоятельности, целенаправленности и </a:t>
            </a:r>
            <a:r>
              <a:rPr lang="ru-RU" sz="1400" dirty="0" err="1"/>
              <a:t>саморегуляции</a:t>
            </a:r>
            <a:r>
              <a:rPr lang="ru-RU" sz="1400" dirty="0"/>
              <a:t> собственных действий;</a:t>
            </a:r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развитие социального и эмоционального интеллекта, эмоциональной отзывчивости, сопереживания;</a:t>
            </a:r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формирование готовности к совместной деятельности со сверстниками;</a:t>
            </a:r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формирование уважительного отношения и чувства принадлежности к своей семье и к сообществу детей и взрослых в Организации;</a:t>
            </a:r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формирование позитивных установок к различным видам труда и творчества;</a:t>
            </a:r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формирование основ безопасного поведения в быту, социуме, природе.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388418" y="1924875"/>
            <a:ext cx="5544616" cy="4658606"/>
          </a:xfrm>
          <a:prstGeom prst="rect">
            <a:avLst/>
          </a:prstGeom>
          <a:ln w="57150">
            <a:solidFill>
              <a:srgbClr val="FF6600"/>
            </a:solidFill>
          </a:ln>
        </p:spPr>
        <p:txBody>
          <a:bodyPr wrap="square" lIns="87272" tIns="43636" rIns="87272" bIns="43636">
            <a:spAutoFit/>
          </a:bodyPr>
          <a:lstStyle/>
          <a:p>
            <a:r>
              <a:rPr lang="ru-RU" b="1" dirty="0"/>
              <a:t>Задачи познавательного развития:</a:t>
            </a:r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развитие интересов детей, любознательности и познавательной мотивации;</a:t>
            </a:r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формирование познавательных действий, становление сознания;</a:t>
            </a:r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развитие воображения и творческой активности;</a:t>
            </a:r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др.);</a:t>
            </a:r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формирование первичных представлений о малой родине и Отчизне, представлений о социокультурных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мира;</a:t>
            </a:r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расширение знаний о государственных праздниках и историческом наследии нашей страны; закрепление представления о празднике Дне Победы; формирование патриотических чувств у детей;</a:t>
            </a:r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формирование у воспитанников высокого патриотического сознания, чувства верности своему Отечеству.</a:t>
            </a:r>
          </a:p>
        </p:txBody>
      </p:sp>
      <p:pic>
        <p:nvPicPr>
          <p:cNvPr id="11" name="Изображение 4" descr="effd2a982803a952254049ab6a9b7bee1b685565r1-2000-200v2_uhq (1)"/>
          <p:cNvPicPr>
            <a:picLocks noGrp="1" noChangeAspect="1"/>
          </p:cNvPicPr>
          <p:nvPr>
            <p:ph sz="half" idx="1"/>
          </p:nvPr>
        </p:nvPicPr>
        <p:blipFill>
          <a:blip r:embed="rId2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>
            <a:off x="536575" y="5497195"/>
            <a:ext cx="5181600" cy="552450"/>
          </a:xfrm>
          <a:prstGeom prst="rect">
            <a:avLst/>
          </a:prstGeom>
        </p:spPr>
      </p:pic>
      <p:pic>
        <p:nvPicPr>
          <p:cNvPr id="4" name="Изображение 4" descr="effd2a982803a952254049ab6a9b7bee1b685565r1-2000-200v2_uhq (1)"/>
          <p:cNvPicPr>
            <a:picLocks noGrp="1" noChangeAspect="1"/>
          </p:cNvPicPr>
          <p:nvPr>
            <p:ph sz="half" idx="2"/>
          </p:nvPr>
        </p:nvPicPr>
        <p:blipFill>
          <a:blip r:embed="rId2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 flipH="1">
            <a:off x="7038975" y="800735"/>
            <a:ext cx="4703445" cy="552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27405" y="586105"/>
            <a:ext cx="4035425" cy="3379470"/>
          </a:xfrm>
          <a:prstGeom prst="rect">
            <a:avLst/>
          </a:prstGeom>
          <a:ln w="57150">
            <a:solidFill>
              <a:srgbClr val="FF6600"/>
            </a:solidFill>
          </a:ln>
        </p:spPr>
        <p:txBody>
          <a:bodyPr wrap="square" lIns="87272" tIns="43636" rIns="87272" bIns="43636">
            <a:spAutoFit/>
          </a:bodyPr>
          <a:lstStyle/>
          <a:p>
            <a:r>
              <a:rPr lang="ru-RU" b="1" dirty="0"/>
              <a:t>Задачи речевого развития:</a:t>
            </a:r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овладение речью как средством общения и культуры;</a:t>
            </a:r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обогащение активного словаря;</a:t>
            </a:r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развитие связной, грамматически правильной диалогической и монологической речи, а также речевого творчества;</a:t>
            </a:r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развитие звуковой и интонационной культуры речи, фонематического слуха;</a:t>
            </a:r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знакомство с книжной культурой, детской литературой, понимание на слух текстов различных жанров детской литературы;</a:t>
            </a:r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формирование звуковой аналитико-синтетической активности как предпосылки обучения грамоте.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648520" y="1282334"/>
            <a:ext cx="5510336" cy="5089493"/>
          </a:xfrm>
          <a:prstGeom prst="rect">
            <a:avLst/>
          </a:prstGeom>
          <a:ln w="57150">
            <a:solidFill>
              <a:srgbClr val="FF6600"/>
            </a:solidFill>
          </a:ln>
        </p:spPr>
        <p:txBody>
          <a:bodyPr wrap="square" lIns="87272" tIns="43636" rIns="87272" bIns="43636">
            <a:spAutoFit/>
          </a:bodyPr>
          <a:lstStyle/>
          <a:p>
            <a:r>
              <a:rPr lang="ru-RU" b="1" dirty="0"/>
              <a:t>Задачи художественно-эстетического развития:</a:t>
            </a:r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развитие предпосылок ценностно-смыслового восприятия и понимания произведений искусства (словесного, музыкального, изобразительного), мира природы;</a:t>
            </a:r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становление эстетического отношения к окружающему миру;</a:t>
            </a:r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формирование элементарных представлений о видах искусства;</a:t>
            </a:r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восприятие музыки, художественной литературы, фольклора; стимулирование сопереживания персонажам художественных произведений;</a:t>
            </a:r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реализация самостоятельной творческой деятельности детей (изобразительной, конструктивно-модельной, музыкальной и др.);</a:t>
            </a:r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формирование начал музыкально художественной культуры, формирование творческой личности ребенка через развитие его музыкальных способностей посредством слушания классической музыки, развитие стремления к поиску форм для воплощения своего замысла.</a:t>
            </a:r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углубление знаний детей в области музыки: классической, народной, эстрадной; обучить детей вокальным навыкам; привить навыки общения с музыкой: правильно воспринимать и исполнять ее; привить навыки сценического поведения; формировать чувство прекрасного на основе классического и современного музыкального материала</a:t>
            </a:r>
          </a:p>
        </p:txBody>
      </p:sp>
      <p:pic>
        <p:nvPicPr>
          <p:cNvPr id="7" name="Изображение 4" descr="effd2a982803a952254049ab6a9b7bee1b685565r1-2000-200v2_uhq (1)"/>
          <p:cNvPicPr>
            <a:picLocks noGrp="1" noChangeAspect="1"/>
          </p:cNvPicPr>
          <p:nvPr>
            <p:ph sz="half" idx="2"/>
          </p:nvPr>
        </p:nvPicPr>
        <p:blipFill>
          <a:blip r:embed="rId2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 flipH="1">
            <a:off x="5913120" y="354330"/>
            <a:ext cx="4703445" cy="552450"/>
          </a:xfrm>
          <a:prstGeom prst="rect">
            <a:avLst/>
          </a:prstGeom>
        </p:spPr>
      </p:pic>
      <p:pic>
        <p:nvPicPr>
          <p:cNvPr id="11" name="Изображение 4" descr="effd2a982803a952254049ab6a9b7bee1b685565r1-2000-200v2_uhq (1)"/>
          <p:cNvPicPr>
            <a:picLocks noGrp="1" noChangeAspect="1"/>
          </p:cNvPicPr>
          <p:nvPr>
            <p:ph sz="half" idx="1"/>
          </p:nvPr>
        </p:nvPicPr>
        <p:blipFill>
          <a:blip r:embed="rId2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>
            <a:off x="1084580" y="4858385"/>
            <a:ext cx="3954145" cy="552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12875" y="742950"/>
            <a:ext cx="9366250" cy="2733040"/>
          </a:xfrm>
          <a:prstGeom prst="rect">
            <a:avLst/>
          </a:prstGeom>
          <a:ln w="57150">
            <a:solidFill>
              <a:srgbClr val="FF6600"/>
            </a:solidFill>
          </a:ln>
        </p:spPr>
        <p:txBody>
          <a:bodyPr wrap="square" lIns="87272" tIns="43636" rIns="87272" bIns="43636">
            <a:spAutoFit/>
          </a:bodyPr>
          <a:lstStyle/>
          <a:p>
            <a:r>
              <a:rPr lang="ru-RU" b="1" dirty="0"/>
              <a:t>Задачи физического развития:</a:t>
            </a:r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приобретение опыта в двигательной деятельности детей, в том числе связанной с выполнением упражнений, направленных на развитие таких физических качеств, как координация и гибкость;</a:t>
            </a:r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приобретение опыта в видах деятельности детей, способствующих правильному формированию опорно-двигательной системы организма, развитию равновесия, координации движений, крупной и мелкой моторики обеих рук, а также с правильным, не наносящем ущерба организму, выполнением основных движений (ходьба, бег, мягкие прыжки, повороты в обе стороны);</a:t>
            </a:r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формирование начальных представлений о некоторых видах спорта;</a:t>
            </a:r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овладение подвижными играми с правилами;</a:t>
            </a:r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становление целенаправленности и </a:t>
            </a:r>
            <a:r>
              <a:rPr lang="ru-RU" sz="1400" dirty="0" err="1"/>
              <a:t>саморегуляции</a:t>
            </a:r>
            <a:r>
              <a:rPr lang="ru-RU" sz="1400" dirty="0"/>
              <a:t> в двигательной сфере;</a:t>
            </a:r>
          </a:p>
          <a:p>
            <a:pPr marL="272415" indent="-272415" algn="just">
              <a:buFont typeface="Wingdings" panose="05000000000000000000" pitchFamily="2" charset="2"/>
              <a:buChar char="Ø"/>
            </a:pPr>
            <a:r>
              <a:rPr lang="ru-RU" sz="1400" dirty="0"/>
              <a:t>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</a:t>
            </a:r>
          </a:p>
        </p:txBody>
      </p:sp>
      <p:pic>
        <p:nvPicPr>
          <p:cNvPr id="11" name="Изображение 4" descr="effd2a982803a952254049ab6a9b7bee1b685565r1-2000-200v2_uhq (1)"/>
          <p:cNvPicPr>
            <a:picLocks noGrp="1" noChangeAspect="1"/>
          </p:cNvPicPr>
          <p:nvPr>
            <p:ph sz="half" idx="1"/>
          </p:nvPr>
        </p:nvPicPr>
        <p:blipFill>
          <a:blip r:embed="rId2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>
            <a:off x="2707640" y="5324475"/>
            <a:ext cx="3954145" cy="552450"/>
          </a:xfrm>
          <a:prstGeom prst="rect">
            <a:avLst/>
          </a:prstGeom>
        </p:spPr>
      </p:pic>
      <p:pic>
        <p:nvPicPr>
          <p:cNvPr id="7" name="Изображение 4" descr="effd2a982803a952254049ab6a9b7bee1b685565r1-2000-200v2_uhq (1)"/>
          <p:cNvPicPr>
            <a:picLocks noGrp="1" noChangeAspect="1"/>
          </p:cNvPicPr>
          <p:nvPr>
            <p:ph sz="half" idx="2"/>
          </p:nvPr>
        </p:nvPicPr>
        <p:blipFill>
          <a:blip r:embed="rId2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 flipH="1">
            <a:off x="4705985" y="4523105"/>
            <a:ext cx="4703445" cy="552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47675" y="1581151"/>
            <a:ext cx="11153775" cy="4966383"/>
          </a:xfrm>
          <a:prstGeom prst="rect">
            <a:avLst/>
          </a:prstGeom>
        </p:spPr>
        <p:txBody>
          <a:bodyPr wrap="square" lIns="87272" tIns="43636" rIns="87272" bIns="43636">
            <a:spAutoFit/>
          </a:bodyPr>
          <a:lstStyle/>
          <a:p>
            <a:pPr algn="ctr"/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Отличительные особенности 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Программы</a:t>
            </a:r>
          </a:p>
          <a:p>
            <a:pPr algn="ctr"/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indent="436245" algn="just"/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Приоритет </a:t>
            </a:r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Программы 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— это воспитание свободного, уверенного в себе человека, с активной жизненной позицией, стремящегося творчески подходить к решению различных жизненных ситуаций, имеющего свое мнение и умеющего отстаивать его.</a:t>
            </a:r>
          </a:p>
          <a:p>
            <a:pPr indent="436245" algn="just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Программа ОАНО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«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Развитие 21 век»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направлена на создание социальной ситуации развития дошкольников, социальных и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материальных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условий, открывающих возможности позитивной социализации ребенка, формирования у него доверия к миру, к людям и к себе, его личностного и познавательного развития, развития инициативы и творческих способностей посредством культуросообразных и возрастосообразных видов деятельности в сотрудничестве со взрослыми и другими детьми, а также на </a:t>
            </a:r>
            <a:r>
              <a:rPr lang="ru-RU" dirty="0">
                <a:solidFill>
                  <a:schemeClr val="accent2"/>
                </a:solidFill>
              </a:rPr>
              <a:t>обеспечение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здоровья и безопасности детей.</a:t>
            </a:r>
          </a:p>
          <a:p>
            <a:pPr indent="436245" algn="just"/>
            <a:r>
              <a:rPr lang="ru-RU" dirty="0">
                <a:solidFill>
                  <a:schemeClr val="accent2"/>
                </a:solidFill>
              </a:rPr>
              <a:t>В ближайшем окружении </a:t>
            </a:r>
            <a:r>
              <a:rPr lang="ru-RU" dirty="0" smtClean="0">
                <a:solidFill>
                  <a:schemeClr val="accent2"/>
                </a:solidFill>
              </a:rPr>
              <a:t>ОАНО </a:t>
            </a:r>
            <a:r>
              <a:rPr lang="ru-RU" dirty="0">
                <a:solidFill>
                  <a:schemeClr val="accent2"/>
                </a:solidFill>
              </a:rPr>
              <a:t>«</a:t>
            </a:r>
            <a:r>
              <a:rPr lang="ru-RU" dirty="0" smtClean="0">
                <a:solidFill>
                  <a:schemeClr val="accent2"/>
                </a:solidFill>
              </a:rPr>
              <a:t>Развитие 21 век » Балаклавский проспект д.8  находятся </a:t>
            </a:r>
            <a:r>
              <a:rPr lang="ru-RU" dirty="0" smtClean="0">
                <a:solidFill>
                  <a:srgbClr val="FF8D41"/>
                </a:solidFill>
              </a:rPr>
              <a:t>ГБОУ школа №1580 корпус 1при МГТУ им Н.Э Баумана  </a:t>
            </a:r>
            <a:r>
              <a:rPr lang="ru-RU" dirty="0">
                <a:solidFill>
                  <a:srgbClr val="FF8D41"/>
                </a:solidFill>
              </a:rPr>
              <a:t>№ </a:t>
            </a:r>
            <a:r>
              <a:rPr lang="ru-RU" dirty="0" smtClean="0">
                <a:solidFill>
                  <a:srgbClr val="FF8D41"/>
                </a:solidFill>
              </a:rPr>
              <a:t>1580</a:t>
            </a:r>
            <a:r>
              <a:rPr lang="ru-RU" dirty="0" smtClean="0">
                <a:solidFill>
                  <a:schemeClr val="accent2"/>
                </a:solidFill>
              </a:rPr>
              <a:t> , </a:t>
            </a:r>
            <a:r>
              <a:rPr lang="ru-RU" dirty="0">
                <a:solidFill>
                  <a:schemeClr val="accent2"/>
                </a:solidFill>
              </a:rPr>
              <a:t>находятся </a:t>
            </a:r>
            <a:r>
              <a:rPr lang="ru-RU" dirty="0" smtClean="0">
                <a:solidFill>
                  <a:srgbClr val="FF8D41"/>
                </a:solidFill>
              </a:rPr>
              <a:t>ГБОУ школа №1580 корпус 2 при МГТУ </a:t>
            </a:r>
            <a:r>
              <a:rPr lang="ru-RU" dirty="0">
                <a:solidFill>
                  <a:srgbClr val="FF8D41"/>
                </a:solidFill>
              </a:rPr>
              <a:t>им Н.Э </a:t>
            </a:r>
            <a:r>
              <a:rPr lang="ru-RU" dirty="0" smtClean="0">
                <a:solidFill>
                  <a:srgbClr val="FF8D41"/>
                </a:solidFill>
              </a:rPr>
              <a:t>Баума</a:t>
            </a:r>
            <a:r>
              <a:rPr lang="ru-RU" dirty="0" smtClean="0">
                <a:solidFill>
                  <a:schemeClr val="accent2"/>
                </a:solidFill>
              </a:rPr>
              <a:t>2, </a:t>
            </a:r>
            <a:r>
              <a:rPr lang="ru-RU" dirty="0">
                <a:solidFill>
                  <a:schemeClr val="accent2"/>
                </a:solidFill>
              </a:rPr>
              <a:t>жилые дома </a:t>
            </a:r>
            <a:r>
              <a:rPr lang="ru-RU" dirty="0" smtClean="0">
                <a:solidFill>
                  <a:schemeClr val="accent2"/>
                </a:solidFill>
              </a:rPr>
              <a:t>микрорайона Нагорный . </a:t>
            </a:r>
          </a:p>
          <a:p>
            <a:pPr indent="436245" algn="just"/>
            <a:r>
              <a:rPr lang="ru-RU" dirty="0">
                <a:solidFill>
                  <a:schemeClr val="accent2"/>
                </a:solidFill>
              </a:rPr>
              <a:t>В ближайшем окружении ОАНО «Развитие 21 век »  </a:t>
            </a:r>
            <a:r>
              <a:rPr lang="ru-RU" dirty="0" smtClean="0">
                <a:solidFill>
                  <a:schemeClr val="accent2"/>
                </a:solidFill>
              </a:rPr>
              <a:t>Профсоюзная 27 к.4</a:t>
            </a:r>
            <a:r>
              <a:rPr lang="ru-RU" dirty="0"/>
              <a:t> </a:t>
            </a:r>
            <a:r>
              <a:rPr lang="ru-RU" dirty="0">
                <a:solidFill>
                  <a:srgbClr val="FF8D41"/>
                </a:solidFill>
              </a:rPr>
              <a:t>НОЧУ СОШ </a:t>
            </a:r>
            <a:r>
              <a:rPr lang="ru-RU" dirty="0" smtClean="0">
                <a:solidFill>
                  <a:srgbClr val="FF8D41"/>
                </a:solidFill>
              </a:rPr>
              <a:t>«Феникс,» </a:t>
            </a:r>
            <a:r>
              <a:rPr lang="ru-RU" dirty="0" smtClean="0">
                <a:solidFill>
                  <a:schemeClr val="accent2"/>
                </a:solidFill>
              </a:rPr>
              <a:t>ГБОУ  школа </a:t>
            </a:r>
            <a:r>
              <a:rPr lang="ru-RU" dirty="0" smtClean="0">
                <a:solidFill>
                  <a:srgbClr val="FF8D41"/>
                </a:solidFill>
              </a:rPr>
              <a:t>2115, ОЧУ школа </a:t>
            </a:r>
            <a:r>
              <a:rPr lang="ru-RU" dirty="0">
                <a:solidFill>
                  <a:schemeClr val="accent2"/>
                </a:solidFill>
              </a:rPr>
              <a:t>«Развитие</a:t>
            </a:r>
            <a:r>
              <a:rPr lang="ru-RU" dirty="0" smtClean="0">
                <a:solidFill>
                  <a:schemeClr val="accent2"/>
                </a:solidFill>
              </a:rPr>
              <a:t>», жилые дома микрорайона Черемушки </a:t>
            </a:r>
            <a:endParaRPr lang="ru-RU" dirty="0">
              <a:solidFill>
                <a:schemeClr val="accent2"/>
              </a:solidFill>
            </a:endParaRPr>
          </a:p>
          <a:p>
            <a:pPr indent="436245" algn="just"/>
            <a:endParaRPr lang="ru-RU" sz="1000" i="1" dirty="0">
              <a:solidFill>
                <a:srgbClr val="FF0000"/>
              </a:solidFill>
            </a:endParaRPr>
          </a:p>
          <a:p>
            <a:pPr indent="436245" algn="just"/>
            <a:endParaRPr lang="ru-RU" sz="15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Изображение 1" descr="Logo_Razvitie_XXI_vek"/>
          <p:cNvPicPr>
            <a:picLocks noGrp="1" noChangeAspect="1"/>
          </p:cNvPicPr>
          <p:nvPr>
            <p:ph sz="quarter" idx="13"/>
          </p:nvPr>
        </p:nvPicPr>
        <p:blipFill>
          <a:blip r:embed="rId2">
            <a:clrChange>
              <a:clrFrom>
                <a:srgbClr val="F8F8F8">
                  <a:alpha val="100000"/>
                </a:srgbClr>
              </a:clrFrom>
              <a:clrTo>
                <a:srgbClr val="F8F8F8">
                  <a:alpha val="100000"/>
                  <a:alpha val="0"/>
                </a:srgbClr>
              </a:clrTo>
            </a:clrChange>
            <a:lum contrast="6000"/>
          </a:blip>
          <a:stretch>
            <a:fillRect/>
          </a:stretch>
        </p:blipFill>
        <p:spPr>
          <a:xfrm>
            <a:off x="5305425" y="326390"/>
            <a:ext cx="1330960" cy="127571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31850" y="497205"/>
            <a:ext cx="10528300" cy="5379720"/>
          </a:xfrm>
          <a:prstGeom prst="rect">
            <a:avLst/>
          </a:prstGeom>
          <a:ln w="38100">
            <a:solidFill>
              <a:srgbClr val="FF6600"/>
            </a:solidFill>
            <a:prstDash val="dashDot"/>
          </a:ln>
        </p:spPr>
        <p:txBody>
          <a:bodyPr wrap="square" lIns="87272" tIns="43636" rIns="87272" bIns="43636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indent="436245" algn="ctr"/>
            <a:r>
              <a:rPr lang="ru-RU" b="1" dirty="0">
                <a:ln/>
                <a:solidFill>
                  <a:schemeClr val="accent4"/>
                </a:solidFill>
                <a:effectLst/>
              </a:rPr>
              <a:t>Программа определяет содержание и организацию образовательной деятельности и направлена на решение следующих задач: </a:t>
            </a:r>
          </a:p>
          <a:p>
            <a:pPr indent="436245" algn="just"/>
            <a:r>
              <a:rPr lang="ru-RU" sz="1400" dirty="0">
                <a:ln/>
                <a:solidFill>
                  <a:schemeClr val="accent2">
                    <a:lumMod val="75000"/>
                  </a:schemeClr>
                </a:solidFill>
              </a:rPr>
              <a:t> 1) охраны и укрепления физического и психического здоровья детей, в том числе их эмоционального благополучия;</a:t>
            </a:r>
          </a:p>
          <a:p>
            <a:pPr indent="436245" algn="just"/>
            <a:r>
              <a:rPr lang="ru-RU" sz="1400" dirty="0">
                <a:ln/>
                <a:solidFill>
                  <a:schemeClr val="accent2">
                    <a:lumMod val="75000"/>
                  </a:schemeClr>
                </a:solidFill>
              </a:rPr>
              <a:t>2) обеспечения равных возможностей для полноценного развития каждого ребенка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здоровья);</a:t>
            </a:r>
          </a:p>
          <a:p>
            <a:pPr indent="436245" algn="just"/>
            <a:r>
              <a:rPr lang="ru-RU" sz="1400" dirty="0">
                <a:ln/>
                <a:solidFill>
                  <a:schemeClr val="accent2">
                    <a:lumMod val="75000"/>
                  </a:schemeClr>
                </a:solidFill>
              </a:rPr>
              <a:t>3) обеспечения преемственности целей, задач и содержания образования, реализуемых в рамках образовательных программ различных уровней (далее - преемственность основных образовательных программ дошкольного и начального общего образования);</a:t>
            </a:r>
          </a:p>
          <a:p>
            <a:pPr indent="436245" algn="just"/>
            <a:r>
              <a:rPr lang="ru-RU" sz="1400" dirty="0">
                <a:ln/>
                <a:solidFill>
                  <a:schemeClr val="accent2">
                    <a:lumMod val="75000"/>
                  </a:schemeClr>
                </a:solidFill>
              </a:rPr>
              <a:t>4) создания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ребенка как субъекта отношений с самим собой, другими детьми, взрослыми и миром;</a:t>
            </a:r>
          </a:p>
          <a:p>
            <a:pPr indent="436245" algn="just"/>
            <a:r>
              <a:rPr lang="ru-RU" sz="1400" dirty="0">
                <a:ln/>
                <a:solidFill>
                  <a:schemeClr val="accent2">
                    <a:lumMod val="75000"/>
                  </a:schemeClr>
                </a:solidFill>
              </a:rPr>
              <a:t>5) объединения обучения и воспитания в целостный образовательный процесс на основе духовно-нравственных и социокультурных ценностей и принятых в обществе правил и норм поведения в интересах человека, семьи, общества;</a:t>
            </a:r>
          </a:p>
          <a:p>
            <a:pPr indent="436245" algn="just"/>
            <a:r>
              <a:rPr lang="ru-RU" sz="1400" dirty="0">
                <a:ln/>
                <a:solidFill>
                  <a:schemeClr val="accent2">
                    <a:lumMod val="75000"/>
                  </a:schemeClr>
                </a:solidFill>
              </a:rPr>
              <a:t>6) формирования 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формирования предпосылок учебной деятельности;</a:t>
            </a:r>
          </a:p>
          <a:p>
            <a:pPr indent="436245" algn="just"/>
            <a:r>
              <a:rPr lang="ru-RU" sz="1400" dirty="0">
                <a:ln/>
                <a:solidFill>
                  <a:schemeClr val="accent2">
                    <a:lumMod val="75000"/>
                  </a:schemeClr>
                </a:solidFill>
              </a:rPr>
              <a:t>7) обеспечения вариативности и разнообразия содержания Программ и организационных форм дошкольного образования, возможности формирования Программ различной направленности с учетом образовательных потребностей, способностей и состояния здоровья детей;</a:t>
            </a:r>
          </a:p>
          <a:p>
            <a:pPr indent="436245" algn="just"/>
            <a:r>
              <a:rPr lang="ru-RU" sz="1400" dirty="0">
                <a:ln/>
                <a:solidFill>
                  <a:schemeClr val="accent2">
                    <a:lumMod val="75000"/>
                  </a:schemeClr>
                </a:solidFill>
              </a:rPr>
              <a:t>8) формирования социокультурной среды, соответствующей возрастным, индивидуальным, психологическим и физиологическим особенностям детей;</a:t>
            </a:r>
          </a:p>
          <a:p>
            <a:pPr indent="436245" algn="just"/>
            <a:r>
              <a:rPr lang="ru-RU" sz="1400" dirty="0">
                <a:ln/>
                <a:solidFill>
                  <a:schemeClr val="accent2">
                    <a:lumMod val="75000"/>
                  </a:schemeClr>
                </a:solidFill>
              </a:rPr>
              <a:t>9) обеспечения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детей.</a:t>
            </a:r>
          </a:p>
          <a:p>
            <a:pPr indent="436245" algn="just"/>
            <a:r>
              <a:rPr lang="ru-RU" sz="1400" dirty="0">
                <a:ln/>
                <a:solidFill>
                  <a:schemeClr val="accent2">
                    <a:lumMod val="75000"/>
                  </a:schemeClr>
                </a:solidFill>
              </a:rPr>
              <a:t>10)  воспитывать уважение к правам и свободам человека, любви к окружающей природе, Родине, семье.</a:t>
            </a:r>
          </a:p>
        </p:txBody>
      </p:sp>
      <p:sp>
        <p:nvSpPr>
          <p:cNvPr id="4" name="Текстовое поле 3"/>
          <p:cNvSpPr txBox="1"/>
          <p:nvPr/>
        </p:nvSpPr>
        <p:spPr>
          <a:xfrm>
            <a:off x="5920105" y="128905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altLang="en-US"/>
          </a:p>
        </p:txBody>
      </p:sp>
      <p:sp>
        <p:nvSpPr>
          <p:cNvPr id="5" name="Текстовое поле 4"/>
          <p:cNvSpPr txBox="1"/>
          <p:nvPr/>
        </p:nvSpPr>
        <p:spPr>
          <a:xfrm>
            <a:off x="-180340" y="562610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altLang="en-US"/>
          </a:p>
        </p:txBody>
      </p:sp>
      <p:sp>
        <p:nvSpPr>
          <p:cNvPr id="6" name="Текстовое поле 5"/>
          <p:cNvSpPr txBox="1"/>
          <p:nvPr/>
        </p:nvSpPr>
        <p:spPr>
          <a:xfrm>
            <a:off x="-261620" y="497840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2210</Words>
  <Application>Microsoft Office PowerPoint</Application>
  <PresentationFormat>Произвольный</PresentationFormat>
  <Paragraphs>227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25</cp:revision>
  <dcterms:created xsi:type="dcterms:W3CDTF">2022-10-20T09:47:35Z</dcterms:created>
  <dcterms:modified xsi:type="dcterms:W3CDTF">2022-12-30T09:27:47Z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1049-11.2.0.11341</vt:lpwstr>
  </property>
  <property fmtid="{D5CDD505-2E9C-101B-9397-08002B2CF9AE}" pid="3" name="ICV">
    <vt:lpwstr>F9FE4BB8D94443E489427D42AFFF755A</vt:lpwstr>
  </property>
</Properties>
</file>